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7" r:id="rId2"/>
  </p:sldMasterIdLst>
  <p:notesMasterIdLst>
    <p:notesMasterId r:id="rId16"/>
  </p:notesMasterIdLst>
  <p:sldIdLst>
    <p:sldId id="311" r:id="rId3"/>
    <p:sldId id="326" r:id="rId4"/>
    <p:sldId id="328" r:id="rId5"/>
    <p:sldId id="264" r:id="rId6"/>
    <p:sldId id="314" r:id="rId7"/>
    <p:sldId id="327" r:id="rId8"/>
    <p:sldId id="315" r:id="rId9"/>
    <p:sldId id="316" r:id="rId10"/>
    <p:sldId id="317" r:id="rId11"/>
    <p:sldId id="331" r:id="rId12"/>
    <p:sldId id="318" r:id="rId13"/>
    <p:sldId id="319" r:id="rId14"/>
    <p:sldId id="332" r:id="rId15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char perlman" initials="sp" lastIdx="1" clrIdx="0">
    <p:extLst>
      <p:ext uri="{19B8F6BF-5375-455C-9EA6-DF929625EA0E}">
        <p15:presenceInfo xmlns:p15="http://schemas.microsoft.com/office/powerpoint/2012/main" userId="shachar perl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73BC"/>
    <a:srgbClr val="FFFFFF"/>
    <a:srgbClr val="CCFFCC"/>
    <a:srgbClr val="FFCC99"/>
    <a:srgbClr val="1E2C3E"/>
    <a:srgbClr val="FF9999"/>
    <a:srgbClr val="A8D6FE"/>
    <a:srgbClr val="148FFD"/>
    <a:srgbClr val="1B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1" autoAdjust="0"/>
  </p:normalViewPr>
  <p:slideViewPr>
    <p:cSldViewPr>
      <p:cViewPr varScale="1">
        <p:scale>
          <a:sx n="32" d="100"/>
          <a:sy n="32" d="100"/>
        </p:scale>
        <p:origin x="912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BFC5C1-F422-48EF-B660-F3EAA4A85BB3}" type="datetimeFigureOut">
              <a:rPr lang="he-IL" smtClean="0"/>
              <a:t>י"ז/כסלו/תש"פ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8787DF-BA45-4B2F-8A30-ACC7230074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52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787DF-BA45-4B2F-8A30-ACC723007421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13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787DF-BA45-4B2F-8A30-ACC72300742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84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3819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373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06281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3137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793413" y="4398963"/>
            <a:ext cx="4703762" cy="6278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880475" y="6750050"/>
            <a:ext cx="2416175" cy="428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554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 userDrawn="1">
            <p:ph type="pic" sz="quarter" idx="11"/>
          </p:nvPr>
        </p:nvSpPr>
        <p:spPr>
          <a:xfrm>
            <a:off x="3473641" y="4722947"/>
            <a:ext cx="4340035" cy="5849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0"/>
          </p:nvPr>
        </p:nvSpPr>
        <p:spPr>
          <a:xfrm>
            <a:off x="7509065" y="6664325"/>
            <a:ext cx="2415843" cy="428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82424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4522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2260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2098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161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2764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7272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745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59233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730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9063038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76488" y="4625975"/>
            <a:ext cx="7877175" cy="4437063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32061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905250"/>
            <a:ext cx="7654925" cy="4968875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596355" y="3905250"/>
            <a:ext cx="7774945" cy="4968875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5382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957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5149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78494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4144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281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792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31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>
                    <a:alpha val="2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-25400" y="-698500"/>
            <a:ext cx="24447500" cy="9296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 rot="5400000">
            <a:off x="23031450" y="450850"/>
            <a:ext cx="863600" cy="850900"/>
          </a:xfrm>
          <a:custGeom>
            <a:avLst/>
            <a:gdLst>
              <a:gd name="T0" fmla="*/ 16686 w 21600"/>
              <a:gd name="T1" fmla="*/ 21600 h 21600"/>
              <a:gd name="T2" fmla="*/ 16686 w 21600"/>
              <a:gd name="T3" fmla="*/ 21600 h 21600"/>
              <a:gd name="T4" fmla="*/ 21600 w 21600"/>
              <a:gd name="T5" fmla="*/ 10800 h 21600"/>
              <a:gd name="T6" fmla="*/ 16686 w 21600"/>
              <a:gd name="T7" fmla="*/ 0 h 21600"/>
              <a:gd name="T8" fmla="*/ 16686 w 21600"/>
              <a:gd name="T9" fmla="*/ 0 h 21600"/>
              <a:gd name="T10" fmla="*/ 0 w 21600"/>
              <a:gd name="T11" fmla="*/ 0 h 21600"/>
              <a:gd name="T12" fmla="*/ 0 w 21600"/>
              <a:gd name="T13" fmla="*/ 21600 h 21600"/>
              <a:gd name="T14" fmla="*/ 16686 w 21600"/>
              <a:gd name="T15" fmla="*/ 21600 h 21600"/>
              <a:gd name="T16" fmla="*/ 16686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6686" y="21600"/>
                </a:moveTo>
                <a:lnTo>
                  <a:pt x="16686" y="21600"/>
                </a:lnTo>
                <a:lnTo>
                  <a:pt x="21600" y="10800"/>
                </a:lnTo>
                <a:lnTo>
                  <a:pt x="16686" y="0"/>
                </a:lnTo>
                <a:lnTo>
                  <a:pt x="0" y="0"/>
                </a:lnTo>
                <a:lnTo>
                  <a:pt x="0" y="21600"/>
                </a:lnTo>
                <a:lnTo>
                  <a:pt x="16686" y="21600"/>
                </a:lnTo>
                <a:close/>
                <a:moveTo>
                  <a:pt x="16686" y="21600"/>
                </a:moveTo>
              </a:path>
            </a:pathLst>
          </a:custGeom>
          <a:solidFill>
            <a:schemeClr val="accent4"/>
          </a:solidFill>
          <a:ln w="127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927100" y="1320800"/>
            <a:ext cx="114300" cy="1536700"/>
            <a:chOff x="0" y="0"/>
            <a:chExt cx="72" cy="968"/>
          </a:xfrm>
        </p:grpSpPr>
        <p:sp>
          <p:nvSpPr>
            <p:cNvPr id="10244" name="Rectangle 4"/>
            <p:cNvSpPr>
              <a:spLocks/>
            </p:cNvSpPr>
            <p:nvPr/>
          </p:nvSpPr>
          <p:spPr bwMode="auto">
            <a:xfrm>
              <a:off x="0" y="0"/>
              <a:ext cx="72" cy="640"/>
            </a:xfrm>
            <a:prstGeom prst="rect">
              <a:avLst/>
            </a:prstGeom>
            <a:solidFill>
              <a:schemeClr val="accent2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0245" name="Rectangle 5"/>
            <p:cNvSpPr>
              <a:spLocks/>
            </p:cNvSpPr>
            <p:nvPr/>
          </p:nvSpPr>
          <p:spPr bwMode="auto">
            <a:xfrm>
              <a:off x="0" y="624"/>
              <a:ext cx="72" cy="344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681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856" y="0"/>
            <a:ext cx="24384000" cy="1371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2289" name="Rectangle 1"/>
          <p:cNvSpPr>
            <a:spLocks/>
          </p:cNvSpPr>
          <p:nvPr/>
        </p:nvSpPr>
        <p:spPr bwMode="auto">
          <a:xfrm>
            <a:off x="698286" y="4769768"/>
            <a:ext cx="2363809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ts val="10800"/>
              </a:lnSpc>
            </a:pPr>
            <a:r>
              <a:rPr lang="en-US" sz="9600" b="1">
                <a:solidFill>
                  <a:schemeClr val="bg2">
                    <a:lumMod val="20000"/>
                    <a:lumOff val="80000"/>
                  </a:schemeClr>
                </a:solidFill>
                <a:latin typeface="Aileron Black" panose="00000A00000000000000" pitchFamily="50" charset="0"/>
                <a:ea typeface="Helvetica Neue" charset="0"/>
                <a:cs typeface="Helvetica Neue" charset="0"/>
                <a:sym typeface="Helvetica Neue" charset="0"/>
              </a:rPr>
              <a:t>Air Traffic Separation and </a:t>
            </a:r>
          </a:p>
          <a:p>
            <a:pPr algn="ctr">
              <a:lnSpc>
                <a:spcPts val="10800"/>
              </a:lnSpc>
            </a:pPr>
            <a:r>
              <a:rPr lang="en-US" sz="9600" b="1">
                <a:solidFill>
                  <a:schemeClr val="bg2">
                    <a:lumMod val="20000"/>
                    <a:lumOff val="80000"/>
                  </a:schemeClr>
                </a:solidFill>
                <a:latin typeface="Aileron Black" panose="00000A00000000000000" pitchFamily="50" charset="0"/>
                <a:ea typeface="Helvetica Neue" charset="0"/>
                <a:cs typeface="Helvetica Neue" charset="0"/>
                <a:sym typeface="Helvetica Neue" charset="0"/>
              </a:rPr>
              <a:t>Collision Avoidance</a:t>
            </a:r>
            <a:endParaRPr lang="en-US" sz="9600" b="1" dirty="0">
              <a:solidFill>
                <a:schemeClr val="bg2">
                  <a:lumMod val="20000"/>
                  <a:lumOff val="80000"/>
                </a:schemeClr>
              </a:solidFill>
              <a:latin typeface="Aileron Black" panose="00000A00000000000000" pitchFamily="50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9410700" y="8422658"/>
            <a:ext cx="5562600" cy="177800"/>
            <a:chOff x="0" y="0"/>
            <a:chExt cx="3504" cy="112"/>
          </a:xfrm>
        </p:grpSpPr>
        <p:sp>
          <p:nvSpPr>
            <p:cNvPr id="12291" name="Rectangle 3"/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2292" name="Rectangle 4"/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2293" name="Rectangle 5"/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2294" name="Rectangle 6"/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8D48EE0A-D00D-498A-9A8D-82F29FD05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89" y="9980049"/>
            <a:ext cx="7343690" cy="264372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AC8818F-49AC-4F44-BE85-5C52C3CFFF88}"/>
              </a:ext>
            </a:extLst>
          </p:cNvPr>
          <p:cNvSpPr>
            <a:spLocks/>
          </p:cNvSpPr>
          <p:nvPr/>
        </p:nvSpPr>
        <p:spPr bwMode="auto">
          <a:xfrm>
            <a:off x="2009401" y="881336"/>
            <a:ext cx="1053685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Deconfliction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</a:t>
            </a:r>
          </a:p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Management</a:t>
            </a:r>
            <a:endParaRPr lang="en-US" sz="7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leron" panose="00000500000000000000" pitchFamily="50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2743587" y="5020921"/>
            <a:ext cx="14344957" cy="8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Monitors constantly at the vehicle level: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052737"/>
            <a:ext cx="1938511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Safe separation for the UTM – </a:t>
            </a:r>
          </a:p>
          <a:p>
            <a:r>
              <a:rPr lang="en-US" sz="8000" b="1" dirty="0"/>
              <a:t>new standards &amp; terminology required: </a:t>
            </a:r>
            <a:endParaRPr lang="he-IL" sz="8000" b="1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615075" y="9179502"/>
            <a:ext cx="16352996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Informs operators of potential separation violation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1429022" y="3977680"/>
            <a:ext cx="22954977" cy="94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b="1" dirty="0" err="1"/>
              <a:t>Ciconia</a:t>
            </a:r>
            <a:r>
              <a:rPr lang="en-US" sz="5400" b="1" dirty="0"/>
              <a:t> decentralized C&amp;CAS: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603040" y="10382297"/>
            <a:ext cx="19886104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Displays steering commands to pilots; onboard &amp; remote 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556046" y="11506006"/>
            <a:ext cx="20797194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Takes control over autopilot to avoid separation violation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3485937" y="6884533"/>
            <a:ext cx="18813288" cy="8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000" dirty="0" err="1"/>
              <a:t>TtC</a:t>
            </a:r>
            <a:r>
              <a:rPr lang="en-US" sz="4000" dirty="0"/>
              <a:t> (Time to Collision)</a:t>
            </a:r>
            <a:endParaRPr lang="he-IL" sz="4000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3485937" y="6060682"/>
            <a:ext cx="9786183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000" dirty="0" err="1"/>
              <a:t>DbP</a:t>
            </a:r>
            <a:r>
              <a:rPr lang="en-US" sz="4000" dirty="0"/>
              <a:t> (Distance between Platforms)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3460757" y="8460066"/>
            <a:ext cx="18813288" cy="8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000" dirty="0"/>
              <a:t>Traffic density </a:t>
            </a:r>
            <a:endParaRPr lang="he-IL" sz="4000" dirty="0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3460757" y="7636214"/>
            <a:ext cx="18813288" cy="10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000" dirty="0" err="1"/>
              <a:t>RoC</a:t>
            </a:r>
            <a:r>
              <a:rPr lang="en-US" sz="4000" dirty="0"/>
              <a:t> (Rate of Closure)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1366977" y="5210165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1" name="אליפסה 30"/>
          <p:cNvSpPr/>
          <p:nvPr/>
        </p:nvSpPr>
        <p:spPr bwMode="auto">
          <a:xfrm>
            <a:off x="1366977" y="9275055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2" name="אליפסה 31"/>
          <p:cNvSpPr/>
          <p:nvPr/>
        </p:nvSpPr>
        <p:spPr bwMode="auto">
          <a:xfrm>
            <a:off x="2832921" y="8575846"/>
            <a:ext cx="350457" cy="323589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3" name="אליפסה 32"/>
          <p:cNvSpPr/>
          <p:nvPr/>
        </p:nvSpPr>
        <p:spPr bwMode="auto">
          <a:xfrm>
            <a:off x="2832921" y="7794104"/>
            <a:ext cx="350457" cy="323589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4" name="אליפסה 33"/>
          <p:cNvSpPr/>
          <p:nvPr/>
        </p:nvSpPr>
        <p:spPr bwMode="auto">
          <a:xfrm>
            <a:off x="2832921" y="6995867"/>
            <a:ext cx="350457" cy="323589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6" name="אליפסה 35"/>
          <p:cNvSpPr/>
          <p:nvPr/>
        </p:nvSpPr>
        <p:spPr bwMode="auto">
          <a:xfrm>
            <a:off x="2832921" y="6214125"/>
            <a:ext cx="350457" cy="323589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0" name="אליפסה 39"/>
          <p:cNvSpPr/>
          <p:nvPr/>
        </p:nvSpPr>
        <p:spPr bwMode="auto">
          <a:xfrm>
            <a:off x="1366976" y="10473389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1" name="אליפסה 40"/>
          <p:cNvSpPr/>
          <p:nvPr/>
        </p:nvSpPr>
        <p:spPr bwMode="auto">
          <a:xfrm>
            <a:off x="1366976" y="11625517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7" grpId="0"/>
      <p:bldP spid="31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8EDFD980-7BB4-4D4E-83D4-D695E5580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5" y="6854804"/>
            <a:ext cx="13472057" cy="7578033"/>
          </a:xfrm>
          <a:prstGeom prst="rect">
            <a:avLst/>
          </a:prstGeom>
        </p:spPr>
      </p:pic>
      <p:sp>
        <p:nvSpPr>
          <p:cNvPr id="13313" name="Rectangle 1"/>
          <p:cNvSpPr>
            <a:spLocks/>
          </p:cNvSpPr>
          <p:nvPr/>
        </p:nvSpPr>
        <p:spPr bwMode="auto">
          <a:xfrm>
            <a:off x="2398912" y="4697760"/>
            <a:ext cx="18813288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800" dirty="0"/>
              <a:t>A V2V network (remote ID?)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2" y="1668291"/>
            <a:ext cx="1757344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Enforcement of separation limits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398912" y="5561856"/>
            <a:ext cx="18813288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800" dirty="0"/>
              <a:t>ADS-B In data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1429022" y="3761656"/>
            <a:ext cx="22614652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GB" sz="5400" b="1" dirty="0" err="1"/>
              <a:t>Ciconia’s</a:t>
            </a:r>
            <a:r>
              <a:rPr lang="en-GB" sz="5400" b="1" dirty="0"/>
              <a:t> decentralized C&amp;CAS (Control &amp; Collision Avoidance)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DA276C0C-6FE8-4C9E-B39E-B7AD8A320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714" y="9547066"/>
            <a:ext cx="1822694" cy="839326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8A683411-C4F0-4001-9E1E-7FB8B8A00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2482926" y="6477429"/>
            <a:ext cx="1943300" cy="671621"/>
          </a:xfrm>
          <a:prstGeom prst="rect">
            <a:avLst/>
          </a:prstGeom>
        </p:spPr>
      </p:pic>
      <p:sp>
        <p:nvSpPr>
          <p:cNvPr id="40" name="Rectangle 1">
            <a:extLst>
              <a:ext uri="{FF2B5EF4-FFF2-40B4-BE49-F238E27FC236}">
                <a16:creationId xmlns:a16="http://schemas.microsoft.com/office/drawing/2014/main" id="{D2FD6B99-793B-48EB-B561-8DE1E217ABAD}"/>
              </a:ext>
            </a:extLst>
          </p:cNvPr>
          <p:cNvSpPr>
            <a:spLocks/>
          </p:cNvSpPr>
          <p:nvPr/>
        </p:nvSpPr>
        <p:spPr bwMode="auto">
          <a:xfrm>
            <a:off x="2399080" y="10573596"/>
            <a:ext cx="7532739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800" dirty="0"/>
              <a:t>Flight cues to human pilots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7A089276-1BB3-4252-897E-B013B429C1F5}"/>
              </a:ext>
            </a:extLst>
          </p:cNvPr>
          <p:cNvSpPr>
            <a:spLocks/>
          </p:cNvSpPr>
          <p:nvPr/>
        </p:nvSpPr>
        <p:spPr bwMode="auto">
          <a:xfrm>
            <a:off x="2399081" y="11437692"/>
            <a:ext cx="9670877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800" dirty="0"/>
              <a:t>Steering commands to autopilots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1FC2DDAC-7065-40A1-BAE1-FF409EF7155E}"/>
              </a:ext>
            </a:extLst>
          </p:cNvPr>
          <p:cNvSpPr>
            <a:spLocks/>
          </p:cNvSpPr>
          <p:nvPr/>
        </p:nvSpPr>
        <p:spPr bwMode="auto">
          <a:xfrm>
            <a:off x="1497240" y="9527900"/>
            <a:ext cx="6946218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GB" sz="5400" b="1" dirty="0"/>
              <a:t>C&amp;CAS introduces:</a:t>
            </a: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F10F7C13-56AA-4335-8ADA-B482C1E957D7}"/>
              </a:ext>
            </a:extLst>
          </p:cNvPr>
          <p:cNvSpPr txBox="1"/>
          <p:nvPr/>
        </p:nvSpPr>
        <p:spPr>
          <a:xfrm rot="182781">
            <a:off x="12031961" y="9335647"/>
            <a:ext cx="24324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C&amp;CAS Flight        Cues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8" name="Straight Arrow Connector 7">
            <a:extLst>
              <a:ext uri="{FF2B5EF4-FFF2-40B4-BE49-F238E27FC236}">
                <a16:creationId xmlns:a16="http://schemas.microsoft.com/office/drawing/2014/main" id="{0ACB093D-E2F5-4A21-80CF-14A4F6CB5C77}"/>
              </a:ext>
            </a:extLst>
          </p:cNvPr>
          <p:cNvCxnSpPr>
            <a:cxnSpLocks/>
          </p:cNvCxnSpPr>
          <p:nvPr/>
        </p:nvCxnSpPr>
        <p:spPr>
          <a:xfrm>
            <a:off x="11766818" y="9659182"/>
            <a:ext cx="3321634" cy="167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0">
            <a:extLst>
              <a:ext uri="{FF2B5EF4-FFF2-40B4-BE49-F238E27FC236}">
                <a16:creationId xmlns:a16="http://schemas.microsoft.com/office/drawing/2014/main" id="{46533329-1A73-4233-8F8E-49A3FF618EFC}"/>
              </a:ext>
            </a:extLst>
          </p:cNvPr>
          <p:cNvCxnSpPr>
            <a:cxnSpLocks/>
          </p:cNvCxnSpPr>
          <p:nvPr/>
        </p:nvCxnSpPr>
        <p:spPr>
          <a:xfrm>
            <a:off x="11828557" y="6395873"/>
            <a:ext cx="10258102" cy="24097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>
            <a:extLst>
              <a:ext uri="{FF2B5EF4-FFF2-40B4-BE49-F238E27FC236}">
                <a16:creationId xmlns:a16="http://schemas.microsoft.com/office/drawing/2014/main" id="{F8B87B0C-D990-49B2-8EC4-519AA96C67A3}"/>
              </a:ext>
            </a:extLst>
          </p:cNvPr>
          <p:cNvCxnSpPr>
            <a:cxnSpLocks/>
          </p:cNvCxnSpPr>
          <p:nvPr/>
        </p:nvCxnSpPr>
        <p:spPr>
          <a:xfrm flipV="1">
            <a:off x="11737493" y="9224295"/>
            <a:ext cx="10420664" cy="561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22">
            <a:extLst>
              <a:ext uri="{FF2B5EF4-FFF2-40B4-BE49-F238E27FC236}">
                <a16:creationId xmlns:a16="http://schemas.microsoft.com/office/drawing/2014/main" id="{93D99518-345B-4906-BF53-A03158A10C23}"/>
              </a:ext>
            </a:extLst>
          </p:cNvPr>
          <p:cNvGrpSpPr/>
          <p:nvPr/>
        </p:nvGrpSpPr>
        <p:grpSpPr>
          <a:xfrm>
            <a:off x="9863604" y="9005678"/>
            <a:ext cx="1990428" cy="820936"/>
            <a:chOff x="2587212" y="4403207"/>
            <a:chExt cx="1036738" cy="775575"/>
          </a:xfrm>
        </p:grpSpPr>
        <p:sp>
          <p:nvSpPr>
            <p:cNvPr id="64" name="Rectangle: Rounded Corners 23">
              <a:extLst>
                <a:ext uri="{FF2B5EF4-FFF2-40B4-BE49-F238E27FC236}">
                  <a16:creationId xmlns:a16="http://schemas.microsoft.com/office/drawing/2014/main" id="{5417776C-0CAF-403E-993C-ADA3F4C6FE56}"/>
                </a:ext>
              </a:extLst>
            </p:cNvPr>
            <p:cNvSpPr/>
            <p:nvPr/>
          </p:nvSpPr>
          <p:spPr>
            <a:xfrm>
              <a:off x="2649210" y="4403207"/>
              <a:ext cx="898804" cy="7755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TextBox 24">
              <a:extLst>
                <a:ext uri="{FF2B5EF4-FFF2-40B4-BE49-F238E27FC236}">
                  <a16:creationId xmlns:a16="http://schemas.microsoft.com/office/drawing/2014/main" id="{0E589380-83CB-47CA-A8AB-86F6891E2EE1}"/>
                </a:ext>
              </a:extLst>
            </p:cNvPr>
            <p:cNvSpPr txBox="1"/>
            <p:nvPr/>
          </p:nvSpPr>
          <p:spPr>
            <a:xfrm>
              <a:off x="2587212" y="4412807"/>
              <a:ext cx="1036738" cy="5415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/>
                <a:t>Drone’s C&amp;CAS unit</a:t>
              </a:r>
              <a:endParaRPr lang="he-IL" sz="2400" b="1" dirty="0"/>
            </a:p>
          </p:txBody>
        </p:sp>
      </p:grpSp>
      <p:sp>
        <p:nvSpPr>
          <p:cNvPr id="66" name="TextBox 25">
            <a:extLst>
              <a:ext uri="{FF2B5EF4-FFF2-40B4-BE49-F238E27FC236}">
                <a16:creationId xmlns:a16="http://schemas.microsoft.com/office/drawing/2014/main" id="{8CAF278E-A63F-4DCD-942B-54129E9A8543}"/>
              </a:ext>
            </a:extLst>
          </p:cNvPr>
          <p:cNvSpPr txBox="1"/>
          <p:nvPr/>
        </p:nvSpPr>
        <p:spPr>
          <a:xfrm rot="809030">
            <a:off x="17586320" y="7630864"/>
            <a:ext cx="24324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Coordinates</a:t>
            </a:r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TextBox 26">
            <a:extLst>
              <a:ext uri="{FF2B5EF4-FFF2-40B4-BE49-F238E27FC236}">
                <a16:creationId xmlns:a16="http://schemas.microsoft.com/office/drawing/2014/main" id="{2681C5C8-5353-4D66-AC8B-813B1C4F2E70}"/>
              </a:ext>
            </a:extLst>
          </p:cNvPr>
          <p:cNvSpPr txBox="1"/>
          <p:nvPr/>
        </p:nvSpPr>
        <p:spPr>
          <a:xfrm rot="16200000">
            <a:off x="10477709" y="7820703"/>
            <a:ext cx="20334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Coordinates</a:t>
            </a:r>
            <a:endParaRPr lang="he-I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8" name="Straight Arrow Connector 27">
            <a:extLst>
              <a:ext uri="{FF2B5EF4-FFF2-40B4-BE49-F238E27FC236}">
                <a16:creationId xmlns:a16="http://schemas.microsoft.com/office/drawing/2014/main" id="{EA97643B-C288-4B58-995B-86C78E05DB32}"/>
              </a:ext>
            </a:extLst>
          </p:cNvPr>
          <p:cNvCxnSpPr>
            <a:cxnSpLocks/>
          </p:cNvCxnSpPr>
          <p:nvPr/>
        </p:nvCxnSpPr>
        <p:spPr>
          <a:xfrm flipV="1">
            <a:off x="11293049" y="6830447"/>
            <a:ext cx="51083" cy="21000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8">
            <a:extLst>
              <a:ext uri="{FF2B5EF4-FFF2-40B4-BE49-F238E27FC236}">
                <a16:creationId xmlns:a16="http://schemas.microsoft.com/office/drawing/2014/main" id="{17F57A52-BAC4-44B3-BF71-518B1A25E9F1}"/>
              </a:ext>
            </a:extLst>
          </p:cNvPr>
          <p:cNvSpPr txBox="1"/>
          <p:nvPr/>
        </p:nvSpPr>
        <p:spPr>
          <a:xfrm>
            <a:off x="18903511" y="8850313"/>
            <a:ext cx="24324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Coordinates</a:t>
            </a:r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41">
            <a:extLst>
              <a:ext uri="{FF2B5EF4-FFF2-40B4-BE49-F238E27FC236}">
                <a16:creationId xmlns:a16="http://schemas.microsoft.com/office/drawing/2014/main" id="{D5EF790A-F980-4AC0-9E74-E8728154E2E3}"/>
              </a:ext>
            </a:extLst>
          </p:cNvPr>
          <p:cNvCxnSpPr>
            <a:cxnSpLocks/>
          </p:cNvCxnSpPr>
          <p:nvPr/>
        </p:nvCxnSpPr>
        <p:spPr>
          <a:xfrm flipH="1">
            <a:off x="11848053" y="6017876"/>
            <a:ext cx="10722635" cy="13149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8">
            <a:extLst>
              <a:ext uri="{FF2B5EF4-FFF2-40B4-BE49-F238E27FC236}">
                <a16:creationId xmlns:a16="http://schemas.microsoft.com/office/drawing/2014/main" id="{1A5656EF-FBDC-46DC-A1D7-31DEFCC63325}"/>
              </a:ext>
            </a:extLst>
          </p:cNvPr>
          <p:cNvCxnSpPr>
            <a:cxnSpLocks/>
          </p:cNvCxnSpPr>
          <p:nvPr/>
        </p:nvCxnSpPr>
        <p:spPr>
          <a:xfrm flipH="1">
            <a:off x="23816213" y="6389842"/>
            <a:ext cx="37632" cy="217656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44">
            <a:extLst>
              <a:ext uri="{FF2B5EF4-FFF2-40B4-BE49-F238E27FC236}">
                <a16:creationId xmlns:a16="http://schemas.microsoft.com/office/drawing/2014/main" id="{5CDB0EEA-AE9E-44E4-9212-81FAA1237B8B}"/>
              </a:ext>
            </a:extLst>
          </p:cNvPr>
          <p:cNvCxnSpPr>
            <a:cxnSpLocks/>
            <a:stCxn id="102" idx="1"/>
          </p:cNvCxnSpPr>
          <p:nvPr/>
        </p:nvCxnSpPr>
        <p:spPr>
          <a:xfrm flipH="1">
            <a:off x="11774031" y="6108418"/>
            <a:ext cx="10796657" cy="301958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61">
            <a:extLst>
              <a:ext uri="{FF2B5EF4-FFF2-40B4-BE49-F238E27FC236}">
                <a16:creationId xmlns:a16="http://schemas.microsoft.com/office/drawing/2014/main" id="{BAEECDF2-06F9-4078-BFDB-89AF3D360B44}"/>
              </a:ext>
            </a:extLst>
          </p:cNvPr>
          <p:cNvSpPr txBox="1"/>
          <p:nvPr/>
        </p:nvSpPr>
        <p:spPr>
          <a:xfrm>
            <a:off x="16370093" y="5636563"/>
            <a:ext cx="24324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ADS B out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TextBox 62">
            <a:extLst>
              <a:ext uri="{FF2B5EF4-FFF2-40B4-BE49-F238E27FC236}">
                <a16:creationId xmlns:a16="http://schemas.microsoft.com/office/drawing/2014/main" id="{FA82AD1E-8B3E-4C5A-896F-0C2C1289F046}"/>
              </a:ext>
            </a:extLst>
          </p:cNvPr>
          <p:cNvSpPr txBox="1"/>
          <p:nvPr/>
        </p:nvSpPr>
        <p:spPr>
          <a:xfrm rot="20731387">
            <a:off x="19111712" y="6328034"/>
            <a:ext cx="24324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ADS B out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TextBox 63">
            <a:extLst>
              <a:ext uri="{FF2B5EF4-FFF2-40B4-BE49-F238E27FC236}">
                <a16:creationId xmlns:a16="http://schemas.microsoft.com/office/drawing/2014/main" id="{F7E5F844-66BA-4629-81D1-6983A66731E1}"/>
              </a:ext>
            </a:extLst>
          </p:cNvPr>
          <p:cNvSpPr txBox="1"/>
          <p:nvPr/>
        </p:nvSpPr>
        <p:spPr>
          <a:xfrm rot="16200000">
            <a:off x="22400476" y="7570741"/>
            <a:ext cx="24324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ADS B out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2" name="Group 22">
            <a:extLst>
              <a:ext uri="{FF2B5EF4-FFF2-40B4-BE49-F238E27FC236}">
                <a16:creationId xmlns:a16="http://schemas.microsoft.com/office/drawing/2014/main" id="{4C02AFCD-8CD3-45DF-A774-10A0EC8734B4}"/>
              </a:ext>
            </a:extLst>
          </p:cNvPr>
          <p:cNvGrpSpPr/>
          <p:nvPr/>
        </p:nvGrpSpPr>
        <p:grpSpPr>
          <a:xfrm>
            <a:off x="9879222" y="5937162"/>
            <a:ext cx="2081297" cy="879447"/>
            <a:chOff x="2595617" y="4378021"/>
            <a:chExt cx="1028332" cy="800761"/>
          </a:xfrm>
        </p:grpSpPr>
        <p:sp>
          <p:nvSpPr>
            <p:cNvPr id="93" name="Rectangle: Rounded Corners 23">
              <a:extLst>
                <a:ext uri="{FF2B5EF4-FFF2-40B4-BE49-F238E27FC236}">
                  <a16:creationId xmlns:a16="http://schemas.microsoft.com/office/drawing/2014/main" id="{197F468B-E390-4641-860E-07FDF24F9D4D}"/>
                </a:ext>
              </a:extLst>
            </p:cNvPr>
            <p:cNvSpPr/>
            <p:nvPr/>
          </p:nvSpPr>
          <p:spPr>
            <a:xfrm>
              <a:off x="2649210" y="4403207"/>
              <a:ext cx="898804" cy="7755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TextBox 24">
              <a:extLst>
                <a:ext uri="{FF2B5EF4-FFF2-40B4-BE49-F238E27FC236}">
                  <a16:creationId xmlns:a16="http://schemas.microsoft.com/office/drawing/2014/main" id="{61459F15-6078-4BB8-B7D0-C1F632D42B7B}"/>
                </a:ext>
              </a:extLst>
            </p:cNvPr>
            <p:cNvSpPr txBox="1"/>
            <p:nvPr/>
          </p:nvSpPr>
          <p:spPr>
            <a:xfrm>
              <a:off x="2595617" y="4378021"/>
              <a:ext cx="1028332" cy="672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/>
                <a:t>Drone’s C&amp;CAS unit</a:t>
              </a:r>
              <a:endParaRPr lang="he-IL" sz="2400" b="1" dirty="0"/>
            </a:p>
          </p:txBody>
        </p:sp>
      </p:grpSp>
      <p:grpSp>
        <p:nvGrpSpPr>
          <p:cNvPr id="95" name="Group 22">
            <a:extLst>
              <a:ext uri="{FF2B5EF4-FFF2-40B4-BE49-F238E27FC236}">
                <a16:creationId xmlns:a16="http://schemas.microsoft.com/office/drawing/2014/main" id="{663F8778-5F93-485E-A212-A32C1B316684}"/>
              </a:ext>
            </a:extLst>
          </p:cNvPr>
          <p:cNvGrpSpPr/>
          <p:nvPr/>
        </p:nvGrpSpPr>
        <p:grpSpPr>
          <a:xfrm>
            <a:off x="22053860" y="8535877"/>
            <a:ext cx="2418131" cy="970500"/>
            <a:chOff x="2595617" y="4378021"/>
            <a:chExt cx="1028332" cy="800761"/>
          </a:xfrm>
        </p:grpSpPr>
        <p:sp>
          <p:nvSpPr>
            <p:cNvPr id="96" name="Rectangle: Rounded Corners 23">
              <a:extLst>
                <a:ext uri="{FF2B5EF4-FFF2-40B4-BE49-F238E27FC236}">
                  <a16:creationId xmlns:a16="http://schemas.microsoft.com/office/drawing/2014/main" id="{BF13DC97-2E74-4161-A4AF-6DEF5A0B5D6A}"/>
                </a:ext>
              </a:extLst>
            </p:cNvPr>
            <p:cNvSpPr/>
            <p:nvPr/>
          </p:nvSpPr>
          <p:spPr>
            <a:xfrm>
              <a:off x="2649210" y="4403207"/>
              <a:ext cx="898804" cy="7755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7" name="TextBox 24">
              <a:extLst>
                <a:ext uri="{FF2B5EF4-FFF2-40B4-BE49-F238E27FC236}">
                  <a16:creationId xmlns:a16="http://schemas.microsoft.com/office/drawing/2014/main" id="{9C200127-6E5F-443C-BF41-294C83D90F65}"/>
                </a:ext>
              </a:extLst>
            </p:cNvPr>
            <p:cNvSpPr txBox="1"/>
            <p:nvPr/>
          </p:nvSpPr>
          <p:spPr>
            <a:xfrm>
              <a:off x="2595617" y="4378021"/>
              <a:ext cx="1028332" cy="6512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/>
                <a:t>Helicopter C&amp;CAS unit</a:t>
              </a:r>
              <a:endParaRPr lang="he-IL" sz="2400" b="1" dirty="0"/>
            </a:p>
          </p:txBody>
        </p:sp>
      </p:grpSp>
      <p:grpSp>
        <p:nvGrpSpPr>
          <p:cNvPr id="98" name="Group 22">
            <a:extLst>
              <a:ext uri="{FF2B5EF4-FFF2-40B4-BE49-F238E27FC236}">
                <a16:creationId xmlns:a16="http://schemas.microsoft.com/office/drawing/2014/main" id="{B0A12945-743F-4731-8453-F43BA41DD1AC}"/>
              </a:ext>
            </a:extLst>
          </p:cNvPr>
          <p:cNvGrpSpPr/>
          <p:nvPr/>
        </p:nvGrpSpPr>
        <p:grpSpPr>
          <a:xfrm>
            <a:off x="15037722" y="9650196"/>
            <a:ext cx="2108376" cy="843788"/>
            <a:chOff x="2584446" y="4157367"/>
            <a:chExt cx="1028332" cy="1020680"/>
          </a:xfrm>
        </p:grpSpPr>
        <p:sp>
          <p:nvSpPr>
            <p:cNvPr id="99" name="Rectangle: Rounded Corners 23">
              <a:extLst>
                <a:ext uri="{FF2B5EF4-FFF2-40B4-BE49-F238E27FC236}">
                  <a16:creationId xmlns:a16="http://schemas.microsoft.com/office/drawing/2014/main" id="{234896B4-04C2-4373-934D-1D34BAC6A007}"/>
                </a:ext>
              </a:extLst>
            </p:cNvPr>
            <p:cNvSpPr/>
            <p:nvPr/>
          </p:nvSpPr>
          <p:spPr>
            <a:xfrm>
              <a:off x="2633366" y="4157367"/>
              <a:ext cx="955235" cy="10206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0" name="TextBox 24">
              <a:extLst>
                <a:ext uri="{FF2B5EF4-FFF2-40B4-BE49-F238E27FC236}">
                  <a16:creationId xmlns:a16="http://schemas.microsoft.com/office/drawing/2014/main" id="{5EB44D57-586E-428B-9A35-B60B31075A31}"/>
                </a:ext>
              </a:extLst>
            </p:cNvPr>
            <p:cNvSpPr txBox="1"/>
            <p:nvPr/>
          </p:nvSpPr>
          <p:spPr>
            <a:xfrm>
              <a:off x="2584446" y="4169964"/>
              <a:ext cx="1028332" cy="8789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Remote pilot  C&amp;CAS unit</a:t>
              </a:r>
              <a:endParaRPr lang="he-IL" sz="2400" b="1" dirty="0"/>
            </a:p>
          </p:txBody>
        </p:sp>
      </p:grpSp>
      <p:grpSp>
        <p:nvGrpSpPr>
          <p:cNvPr id="101" name="Group 22">
            <a:extLst>
              <a:ext uri="{FF2B5EF4-FFF2-40B4-BE49-F238E27FC236}">
                <a16:creationId xmlns:a16="http://schemas.microsoft.com/office/drawing/2014/main" id="{97C836DB-774A-4947-B8ED-AC07EBF9C478}"/>
              </a:ext>
            </a:extLst>
          </p:cNvPr>
          <p:cNvGrpSpPr/>
          <p:nvPr/>
        </p:nvGrpSpPr>
        <p:grpSpPr>
          <a:xfrm>
            <a:off x="22195248" y="5771312"/>
            <a:ext cx="2538464" cy="674212"/>
            <a:chOff x="2476851" y="4403207"/>
            <a:chExt cx="1165372" cy="775575"/>
          </a:xfrm>
        </p:grpSpPr>
        <p:sp>
          <p:nvSpPr>
            <p:cNvPr id="102" name="Rectangle: Rounded Corners 23">
              <a:extLst>
                <a:ext uri="{FF2B5EF4-FFF2-40B4-BE49-F238E27FC236}">
                  <a16:creationId xmlns:a16="http://schemas.microsoft.com/office/drawing/2014/main" id="{1C2ACE02-4923-47AC-B32E-6C1F280B6616}"/>
                </a:ext>
              </a:extLst>
            </p:cNvPr>
            <p:cNvSpPr/>
            <p:nvPr/>
          </p:nvSpPr>
          <p:spPr>
            <a:xfrm>
              <a:off x="2649210" y="4403207"/>
              <a:ext cx="898804" cy="7755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3" name="TextBox 24">
              <a:extLst>
                <a:ext uri="{FF2B5EF4-FFF2-40B4-BE49-F238E27FC236}">
                  <a16:creationId xmlns:a16="http://schemas.microsoft.com/office/drawing/2014/main" id="{5569198B-3487-4C94-9E55-4AD8DFD698EB}"/>
                </a:ext>
              </a:extLst>
            </p:cNvPr>
            <p:cNvSpPr txBox="1"/>
            <p:nvPr/>
          </p:nvSpPr>
          <p:spPr>
            <a:xfrm>
              <a:off x="2476851" y="4491645"/>
              <a:ext cx="1165372" cy="3199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/>
                <a:t>ADS B out</a:t>
              </a:r>
              <a:endParaRPr lang="he-IL" sz="2400" b="1" dirty="0"/>
            </a:p>
          </p:txBody>
        </p:sp>
      </p:grpSp>
      <p:pic>
        <p:nvPicPr>
          <p:cNvPr id="107" name="תמונה 106">
            <a:extLst>
              <a:ext uri="{FF2B5EF4-FFF2-40B4-BE49-F238E27FC236}">
                <a16:creationId xmlns:a16="http://schemas.microsoft.com/office/drawing/2014/main" id="{9B3F686F-955D-4054-8AB8-353C4A874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112" y="10440712"/>
            <a:ext cx="1073254" cy="3228782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048B9EE8-0947-412F-A69E-5094FA98D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1146" y="9436371"/>
            <a:ext cx="1614816" cy="182269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A7481B7E-D91F-487C-A373-27BB6076EE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24" y="6773307"/>
            <a:ext cx="1385285" cy="983634"/>
          </a:xfrm>
          <a:prstGeom prst="rect">
            <a:avLst/>
          </a:prstGeom>
        </p:spPr>
      </p:pic>
      <p:sp>
        <p:nvSpPr>
          <p:cNvPr id="54" name="אליפסה 53"/>
          <p:cNvSpPr/>
          <p:nvPr/>
        </p:nvSpPr>
        <p:spPr bwMode="auto">
          <a:xfrm>
            <a:off x="1366977" y="5617989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6" name="אליפסה 55"/>
          <p:cNvSpPr/>
          <p:nvPr/>
        </p:nvSpPr>
        <p:spPr bwMode="auto">
          <a:xfrm>
            <a:off x="1366977" y="11489144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7" name="אליפסה 56"/>
          <p:cNvSpPr/>
          <p:nvPr/>
        </p:nvSpPr>
        <p:spPr bwMode="auto">
          <a:xfrm>
            <a:off x="1366977" y="10625982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8" name="אליפסה 57"/>
          <p:cNvSpPr/>
          <p:nvPr/>
        </p:nvSpPr>
        <p:spPr bwMode="auto">
          <a:xfrm>
            <a:off x="1366976" y="4715349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grpSp>
        <p:nvGrpSpPr>
          <p:cNvPr id="78" name="Group 23">
            <a:extLst>
              <a:ext uri="{FF2B5EF4-FFF2-40B4-BE49-F238E27FC236}">
                <a16:creationId xmlns:a16="http://schemas.microsoft.com/office/drawing/2014/main" id="{42179855-2B18-499B-9D56-2709A89920EE}"/>
              </a:ext>
            </a:extLst>
          </p:cNvPr>
          <p:cNvGrpSpPr/>
          <p:nvPr/>
        </p:nvGrpSpPr>
        <p:grpSpPr>
          <a:xfrm rot="1690839">
            <a:off x="11257505" y="10911885"/>
            <a:ext cx="4200846" cy="395217"/>
            <a:chOff x="7327557" y="5988418"/>
            <a:chExt cx="1543727" cy="235919"/>
          </a:xfrm>
        </p:grpSpPr>
        <p:cxnSp>
          <p:nvCxnSpPr>
            <p:cNvPr id="79" name="Straight Arrow Connector 3">
              <a:extLst>
                <a:ext uri="{FF2B5EF4-FFF2-40B4-BE49-F238E27FC236}">
                  <a16:creationId xmlns:a16="http://schemas.microsoft.com/office/drawing/2014/main" id="{DF130C92-2821-489B-A447-F8E10B805F73}"/>
                </a:ext>
              </a:extLst>
            </p:cNvPr>
            <p:cNvCxnSpPr/>
            <p:nvPr/>
          </p:nvCxnSpPr>
          <p:spPr>
            <a:xfrm flipV="1">
              <a:off x="7709496" y="5988418"/>
              <a:ext cx="1161788" cy="2359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5">
              <a:extLst>
                <a:ext uri="{FF2B5EF4-FFF2-40B4-BE49-F238E27FC236}">
                  <a16:creationId xmlns:a16="http://schemas.microsoft.com/office/drawing/2014/main" id="{61596A76-627C-43C0-A74C-49A3CFD02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9496" y="6046573"/>
              <a:ext cx="452847" cy="177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22">
              <a:extLst>
                <a:ext uri="{FF2B5EF4-FFF2-40B4-BE49-F238E27FC236}">
                  <a16:creationId xmlns:a16="http://schemas.microsoft.com/office/drawing/2014/main" id="{F3665AD8-9D52-4F4E-AD66-74CB09BF345A}"/>
                </a:ext>
              </a:extLst>
            </p:cNvPr>
            <p:cNvCxnSpPr/>
            <p:nvPr/>
          </p:nvCxnSpPr>
          <p:spPr>
            <a:xfrm flipH="1">
              <a:off x="7327557" y="6050692"/>
              <a:ext cx="834786" cy="1736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3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2578313" y="7161088"/>
            <a:ext cx="21706110" cy="17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As sophisticated as the ATM may be, </a:t>
            </a:r>
            <a:r>
              <a:rPr lang="en-US" sz="5400" u="sng" dirty="0"/>
              <a:t>there will be midair traffic conflicts!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668290"/>
            <a:ext cx="46374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/>
              <a:t>Conclusion</a:t>
            </a:r>
            <a:endParaRPr lang="he-IL" sz="8000" b="1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578313" y="4973904"/>
            <a:ext cx="21231456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New terminology &amp; limits required (‘street roof’, ‘traffic density’, etc.)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434024" y="9432798"/>
            <a:ext cx="21868492" cy="191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Decentralized monitoring &amp; enforcement is the only way to ensure safety of flight </a:t>
            </a:r>
            <a:r>
              <a:rPr lang="en-US" sz="5400" u="sng" dirty="0"/>
              <a:t>and</a:t>
            </a:r>
            <a:r>
              <a:rPr lang="en-US" sz="5400" dirty="0"/>
              <a:t> efficient use of airspace  </a:t>
            </a:r>
          </a:p>
        </p:txBody>
      </p:sp>
      <p:sp>
        <p:nvSpPr>
          <p:cNvPr id="16" name="אליפסה 15"/>
          <p:cNvSpPr/>
          <p:nvPr/>
        </p:nvSpPr>
        <p:spPr bwMode="auto">
          <a:xfrm>
            <a:off x="1442178" y="5027630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366977" y="7221608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366977" y="9454003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9" grpId="0"/>
      <p:bldP spid="1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2" y="1668290"/>
            <a:ext cx="871645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Conclusion </a:t>
            </a:r>
            <a:r>
              <a:rPr lang="en-US" sz="5400" b="1" dirty="0"/>
              <a:t>(Cont.)</a:t>
            </a:r>
            <a:endParaRPr lang="he-IL" sz="8000" b="1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4487144" y="3605798"/>
            <a:ext cx="15533926" cy="8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 err="1"/>
              <a:t>Ciconia’s</a:t>
            </a:r>
            <a:r>
              <a:rPr lang="en-US" sz="5400" dirty="0"/>
              <a:t> C&amp;CAS has been proven in flight tests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DAA10156-4E75-41EC-B780-DC2D09348249}"/>
              </a:ext>
            </a:extLst>
          </p:cNvPr>
          <p:cNvSpPr>
            <a:spLocks/>
          </p:cNvSpPr>
          <p:nvPr/>
        </p:nvSpPr>
        <p:spPr bwMode="auto">
          <a:xfrm>
            <a:off x="6214081" y="4790570"/>
            <a:ext cx="120800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5400" dirty="0"/>
              <a:t>Decentralized C&amp;CAS will allow </a:t>
            </a:r>
            <a:r>
              <a:rPr lang="en-US" sz="5400" b="1" dirty="0"/>
              <a:t>more  traffic  </a:t>
            </a:r>
            <a:r>
              <a:rPr lang="en-US" sz="5400" dirty="0"/>
              <a:t>while  keeping highest </a:t>
            </a:r>
          </a:p>
          <a:p>
            <a:pPr algn="ctr"/>
            <a:r>
              <a:rPr lang="en-US" sz="5400" b="1" dirty="0"/>
              <a:t>safety</a:t>
            </a:r>
            <a:r>
              <a:rPr lang="en-US" sz="5400" dirty="0"/>
              <a:t> standards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9239672" y="8284001"/>
            <a:ext cx="670833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8000" b="1" dirty="0"/>
              <a:t>Thank you!</a:t>
            </a:r>
            <a:endParaRPr lang="he-IL" sz="8000" b="1" dirty="0"/>
          </a:p>
        </p:txBody>
      </p:sp>
    </p:spTree>
    <p:extLst>
      <p:ext uri="{BB962C8B-B14F-4D97-AF65-F5344CB8AC3E}">
        <p14:creationId xmlns:p14="http://schemas.microsoft.com/office/powerpoint/2010/main" val="14797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1539762" y="3488485"/>
            <a:ext cx="2044555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5400" b="1" dirty="0"/>
              <a:t>Ciconia deals with Deconfliction &amp; Safe Separation</a:t>
            </a:r>
          </a:p>
          <a:p>
            <a:pPr algn="ctr"/>
            <a:r>
              <a:rPr lang="en-US" sz="5400" b="1" dirty="0"/>
              <a:t>for “low &amp; slow” since 2011  with the C&amp;CAS:</a:t>
            </a:r>
          </a:p>
          <a:p>
            <a:pPr algn="ctr"/>
            <a:r>
              <a:rPr lang="en-US" sz="5400" b="1" dirty="0"/>
              <a:t>“Control &amp; Collision Avoidance System”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8872" y="1241376"/>
            <a:ext cx="136255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Safe separation for the UTM</a:t>
            </a:r>
            <a:endParaRPr lang="he-IL" sz="8000" b="1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80CB889-6F26-484B-87EB-2FE02AB4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4" y="8298160"/>
            <a:ext cx="6789153" cy="509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 descr="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160" y="8292345"/>
            <a:ext cx="10411515" cy="50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6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47414" y="2563690"/>
            <a:ext cx="194989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New standards &amp; terminology required: </a:t>
            </a:r>
            <a:endParaRPr lang="he-IL" sz="8000" b="1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2937103" y="7933117"/>
            <a:ext cx="15089985" cy="10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Maximum density of air traffic in a given volume</a:t>
            </a:r>
            <a:endParaRPr lang="he-IL" sz="5400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1591943" y="4090538"/>
            <a:ext cx="18813288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b="1" dirty="0"/>
              <a:t>Examples: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2974719" y="6785992"/>
            <a:ext cx="15776541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Max speed between buildings: horizontal, vertical</a:t>
            </a: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024A4A58-41A2-4CE8-9A64-799D74A1FA82}"/>
              </a:ext>
            </a:extLst>
          </p:cNvPr>
          <p:cNvSpPr>
            <a:spLocks/>
          </p:cNvSpPr>
          <p:nvPr/>
        </p:nvSpPr>
        <p:spPr bwMode="auto">
          <a:xfrm>
            <a:off x="2937103" y="11539378"/>
            <a:ext cx="15437718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Speed control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2941195" y="5566231"/>
            <a:ext cx="7313121" cy="8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‘Street roof’ altitude</a:t>
            </a:r>
            <a:endParaRPr lang="he-IL" sz="5400" dirty="0"/>
          </a:p>
        </p:txBody>
      </p:sp>
      <p:sp>
        <p:nvSpPr>
          <p:cNvPr id="19" name="Rectangle 1"/>
          <p:cNvSpPr>
            <a:spLocks/>
          </p:cNvSpPr>
          <p:nvPr/>
        </p:nvSpPr>
        <p:spPr bwMode="auto">
          <a:xfrm>
            <a:off x="2899487" y="9152136"/>
            <a:ext cx="18813288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Minimum </a:t>
            </a:r>
            <a:r>
              <a:rPr lang="en-US" sz="5400" dirty="0" err="1"/>
              <a:t>DbP</a:t>
            </a:r>
            <a:r>
              <a:rPr lang="en-US" sz="5400" dirty="0"/>
              <a:t> (Distance between Platforms)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899487" y="10376272"/>
            <a:ext cx="18813288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Minimum </a:t>
            </a:r>
            <a:r>
              <a:rPr lang="en-US" sz="5400" dirty="0" err="1"/>
              <a:t>TtC</a:t>
            </a:r>
            <a:r>
              <a:rPr lang="en-US" sz="5400" dirty="0"/>
              <a:t> (Time to Collision) between platforms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47414" y="1263112"/>
            <a:ext cx="1446506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Safe separation for the UTM -</a:t>
            </a:r>
            <a:endParaRPr lang="he-IL" sz="8000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683624" y="5705872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1" name="אליפסה 30"/>
          <p:cNvSpPr/>
          <p:nvPr/>
        </p:nvSpPr>
        <p:spPr bwMode="auto">
          <a:xfrm>
            <a:off x="1683624" y="6838734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2" name="אליפסה 31"/>
          <p:cNvSpPr/>
          <p:nvPr/>
        </p:nvSpPr>
        <p:spPr bwMode="auto">
          <a:xfrm>
            <a:off x="1683624" y="8025117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3" name="אליפסה 32"/>
          <p:cNvSpPr/>
          <p:nvPr/>
        </p:nvSpPr>
        <p:spPr bwMode="auto">
          <a:xfrm>
            <a:off x="1683624" y="10473389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4" name="אליפסה 33"/>
          <p:cNvSpPr/>
          <p:nvPr/>
        </p:nvSpPr>
        <p:spPr bwMode="auto">
          <a:xfrm>
            <a:off x="1683624" y="11610528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5" name="אליפסה 34"/>
          <p:cNvSpPr/>
          <p:nvPr/>
        </p:nvSpPr>
        <p:spPr bwMode="auto">
          <a:xfrm>
            <a:off x="1683624" y="9249253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44" grpId="0"/>
      <p:bldP spid="46" grpId="0"/>
      <p:bldP spid="26" grpId="0"/>
      <p:bldP spid="19" grpId="0"/>
      <p:bldP spid="22" grpId="0"/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תמונה 64">
            <a:extLst>
              <a:ext uri="{FF2B5EF4-FFF2-40B4-BE49-F238E27FC236}">
                <a16:creationId xmlns:a16="http://schemas.microsoft.com/office/drawing/2014/main" id="{416E60CE-002A-4321-B225-6F168A475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12807" b="15782"/>
          <a:stretch/>
        </p:blipFill>
        <p:spPr>
          <a:xfrm>
            <a:off x="3191000" y="7954439"/>
            <a:ext cx="6397082" cy="3953085"/>
          </a:xfrm>
          <a:prstGeom prst="rect">
            <a:avLst/>
          </a:prstGeom>
        </p:spPr>
      </p:pic>
      <p:pic>
        <p:nvPicPr>
          <p:cNvPr id="66" name="תמונה 65">
            <a:extLst>
              <a:ext uri="{FF2B5EF4-FFF2-40B4-BE49-F238E27FC236}">
                <a16:creationId xmlns:a16="http://schemas.microsoft.com/office/drawing/2014/main" id="{416E60CE-002A-4321-B225-6F168A475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12807" r="25660" b="15782"/>
          <a:stretch/>
        </p:blipFill>
        <p:spPr>
          <a:xfrm>
            <a:off x="4110384" y="9304819"/>
            <a:ext cx="3871876" cy="3953085"/>
          </a:xfrm>
          <a:prstGeom prst="rect">
            <a:avLst/>
          </a:prstGeom>
        </p:spPr>
      </p:pic>
      <p:pic>
        <p:nvPicPr>
          <p:cNvPr id="67" name="תמונה 66">
            <a:extLst>
              <a:ext uri="{FF2B5EF4-FFF2-40B4-BE49-F238E27FC236}">
                <a16:creationId xmlns:a16="http://schemas.microsoft.com/office/drawing/2014/main" id="{048B9EE8-0947-412F-A69E-5094FA98D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739" y="8154144"/>
            <a:ext cx="864096" cy="86409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1429023" y="3977680"/>
            <a:ext cx="18813288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b="1" dirty="0"/>
              <a:t>‘Street Roof’ Altitude:</a:t>
            </a:r>
          </a:p>
        </p:txBody>
      </p:sp>
      <p:pic>
        <p:nvPicPr>
          <p:cNvPr id="54" name="Picture 4" descr="Image result for an image of a street in montre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/>
          <a:stretch/>
        </p:blipFill>
        <p:spPr bwMode="auto">
          <a:xfrm>
            <a:off x="13632159" y="5201900"/>
            <a:ext cx="10626321" cy="8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מחבר חץ ישר 54"/>
          <p:cNvCxnSpPr/>
          <p:nvPr/>
        </p:nvCxnSpPr>
        <p:spPr bwMode="auto">
          <a:xfrm>
            <a:off x="18888665" y="8278087"/>
            <a:ext cx="0" cy="244827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מחבר חץ ישר 55"/>
          <p:cNvCxnSpPr/>
          <p:nvPr/>
        </p:nvCxnSpPr>
        <p:spPr bwMode="auto">
          <a:xfrm>
            <a:off x="18744649" y="6873931"/>
            <a:ext cx="312" cy="26282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17952561" y="9121777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/>
              <a:t>30m</a:t>
            </a:r>
            <a:endParaRPr lang="he-IL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17736537" y="7676035"/>
            <a:ext cx="9527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/>
              <a:t>90m</a:t>
            </a:r>
            <a:endParaRPr lang="he-IL" sz="2800" dirty="0"/>
          </a:p>
        </p:txBody>
      </p:sp>
      <p:cxnSp>
        <p:nvCxnSpPr>
          <p:cNvPr id="59" name="מחבר ישר 58"/>
          <p:cNvCxnSpPr/>
          <p:nvPr/>
        </p:nvCxnSpPr>
        <p:spPr bwMode="auto">
          <a:xfrm>
            <a:off x="18905323" y="8278087"/>
            <a:ext cx="775430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מחבר ישר 59"/>
          <p:cNvCxnSpPr/>
          <p:nvPr/>
        </p:nvCxnSpPr>
        <p:spPr bwMode="auto">
          <a:xfrm>
            <a:off x="18744649" y="6837927"/>
            <a:ext cx="775430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19819283" y="8028844"/>
            <a:ext cx="18777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/>
              <a:t>Roof top?</a:t>
            </a:r>
            <a:endParaRPr lang="he-IL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9628542" y="6563387"/>
            <a:ext cx="19126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/>
              <a:t>Roof top?</a:t>
            </a:r>
            <a:endParaRPr lang="he-IL" sz="2800" dirty="0"/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2058984" y="5140388"/>
            <a:ext cx="12169352" cy="8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Only vertical speed below street roof?</a:t>
            </a:r>
          </a:p>
          <a:p>
            <a:endParaRPr lang="he-IL" sz="4000" dirty="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2058984" y="6282762"/>
            <a:ext cx="11789200" cy="8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Stop before climbing over street roof?</a:t>
            </a:r>
          </a:p>
          <a:p>
            <a:endParaRPr lang="he-IL" sz="4000" dirty="0"/>
          </a:p>
        </p:txBody>
      </p:sp>
      <p:pic>
        <p:nvPicPr>
          <p:cNvPr id="68" name="תמונה 67">
            <a:extLst>
              <a:ext uri="{FF2B5EF4-FFF2-40B4-BE49-F238E27FC236}">
                <a16:creationId xmlns:a16="http://schemas.microsoft.com/office/drawing/2014/main" id="{E2F37B79-D3B2-4753-B92F-702B519DD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42" y="11073355"/>
            <a:ext cx="965836" cy="386064"/>
          </a:xfrm>
          <a:prstGeom prst="rect">
            <a:avLst/>
          </a:prstGeom>
        </p:spPr>
      </p:pic>
      <p:pic>
        <p:nvPicPr>
          <p:cNvPr id="71" name="תמונה 70">
            <a:extLst>
              <a:ext uri="{FF2B5EF4-FFF2-40B4-BE49-F238E27FC236}">
                <a16:creationId xmlns:a16="http://schemas.microsoft.com/office/drawing/2014/main" id="{E2F37B79-D3B2-4753-B92F-702B519DD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50" y="8929246"/>
            <a:ext cx="965836" cy="386064"/>
          </a:xfrm>
          <a:prstGeom prst="rect">
            <a:avLst/>
          </a:prstGeom>
        </p:spPr>
      </p:pic>
      <p:sp>
        <p:nvSpPr>
          <p:cNvPr id="72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668290"/>
            <a:ext cx="194989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New standards &amp; terminology required: </a:t>
            </a:r>
            <a:endParaRPr lang="he-IL" sz="8000" b="1" dirty="0"/>
          </a:p>
        </p:txBody>
      </p:sp>
      <p:sp>
        <p:nvSpPr>
          <p:cNvPr id="73" name="מקבילית 72"/>
          <p:cNvSpPr/>
          <p:nvPr/>
        </p:nvSpPr>
        <p:spPr bwMode="auto">
          <a:xfrm rot="12832156">
            <a:off x="4018034" y="7789783"/>
            <a:ext cx="4461583" cy="3376815"/>
          </a:xfrm>
          <a:prstGeom prst="parallelogram">
            <a:avLst>
              <a:gd name="adj" fmla="val 55512"/>
            </a:avLst>
          </a:prstGeom>
          <a:solidFill>
            <a:srgbClr val="FFCC99">
              <a:alpha val="4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8"/>
          <a:srcRect l="11050" r="70935" b="65511"/>
          <a:stretch/>
        </p:blipFill>
        <p:spPr>
          <a:xfrm>
            <a:off x="4829034" y="9117952"/>
            <a:ext cx="1152128" cy="1362501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/>
        </p:nvPicPr>
        <p:blipFill rotWithShape="1">
          <a:blip r:embed="rId9"/>
          <a:srcRect b="7934"/>
          <a:stretch/>
        </p:blipFill>
        <p:spPr>
          <a:xfrm>
            <a:off x="3889173" y="7959997"/>
            <a:ext cx="1152244" cy="1257281"/>
          </a:xfrm>
          <a:prstGeom prst="rect">
            <a:avLst/>
          </a:prstGeom>
        </p:spPr>
      </p:pic>
      <p:pic>
        <p:nvPicPr>
          <p:cNvPr id="69" name="תמונה 68">
            <a:extLst>
              <a:ext uri="{FF2B5EF4-FFF2-40B4-BE49-F238E27FC236}">
                <a16:creationId xmlns:a16="http://schemas.microsoft.com/office/drawing/2014/main" id="{048B9EE8-0947-412F-A69E-5094FA98D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752" y="7596796"/>
            <a:ext cx="864096" cy="86409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 rotWithShape="1">
          <a:blip r:embed="rId10"/>
          <a:srcRect l="73356" t="27301" r="4775" b="57999"/>
          <a:stretch/>
        </p:blipFill>
        <p:spPr>
          <a:xfrm rot="19805137">
            <a:off x="6679064" y="11350226"/>
            <a:ext cx="3390046" cy="1059458"/>
          </a:xfrm>
          <a:prstGeom prst="rect">
            <a:avLst/>
          </a:prstGeo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2035383" y="12415207"/>
            <a:ext cx="6384103" cy="8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Setting ‘street roof’:</a:t>
            </a:r>
          </a:p>
          <a:p>
            <a:endParaRPr lang="he-IL" sz="4000" dirty="0"/>
          </a:p>
        </p:txBody>
      </p:sp>
      <p:sp>
        <p:nvSpPr>
          <p:cNvPr id="35" name="אליפסה 34"/>
          <p:cNvSpPr/>
          <p:nvPr/>
        </p:nvSpPr>
        <p:spPr bwMode="auto">
          <a:xfrm>
            <a:off x="886744" y="5273824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6" name="אליפסה 35"/>
          <p:cNvSpPr/>
          <p:nvPr/>
        </p:nvSpPr>
        <p:spPr bwMode="auto">
          <a:xfrm>
            <a:off x="886744" y="6353944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7" name="אליפסה 36"/>
          <p:cNvSpPr/>
          <p:nvPr/>
        </p:nvSpPr>
        <p:spPr bwMode="auto">
          <a:xfrm>
            <a:off x="886744" y="12474624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9.25926E-7 L 0.21146 0.040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5" y="21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00098 0.126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185 L -0.00175 -0.15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78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1 -0.00151 L 0.00195 -0.06389 C 0.00253 -0.09202 -0.04909 -0.1294 -0.09135 -0.13206 L -0.18607 -0.13785 " pathEditMode="relative" rAng="5520000" ptsTypes="AAAA">
                                      <p:cBhvr>
                                        <p:cTn id="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-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  <p:bldP spid="63" grpId="0"/>
      <p:bldP spid="64" grpId="0"/>
      <p:bldP spid="73" grpId="0" animBg="1"/>
      <p:bldP spid="34" grpId="0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9" descr="Image result for ‫תמונות רחפן‬‎">
            <a:extLst>
              <a:ext uri="{FF2B5EF4-FFF2-40B4-BE49-F238E27FC236}">
                <a16:creationId xmlns:a16="http://schemas.microsoft.com/office/drawing/2014/main" id="{4011D930-1665-45FF-9347-6C75D182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88344" y="11512827"/>
            <a:ext cx="1086966" cy="684058"/>
          </a:xfrm>
          <a:prstGeom prst="rect">
            <a:avLst/>
          </a:prstGeom>
          <a:noFill/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2F37B79-D3B2-4753-B92F-702B519DD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782" y="11287785"/>
            <a:ext cx="536048" cy="286276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416E60CE-002A-4321-B225-6F168A475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12807" b="15782"/>
          <a:stretch/>
        </p:blipFill>
        <p:spPr>
          <a:xfrm>
            <a:off x="3830849" y="8633091"/>
            <a:ext cx="6397082" cy="395308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16E60CE-002A-4321-B225-6F168A475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317" y="5789765"/>
            <a:ext cx="14055055" cy="7905969"/>
          </a:xfrm>
          <a:prstGeom prst="rect">
            <a:avLst/>
          </a:prstGeom>
        </p:spPr>
      </p:pic>
      <p:sp>
        <p:nvSpPr>
          <p:cNvPr id="13313" name="Rectangle 1"/>
          <p:cNvSpPr>
            <a:spLocks/>
          </p:cNvSpPr>
          <p:nvPr/>
        </p:nvSpPr>
        <p:spPr bwMode="auto">
          <a:xfrm>
            <a:off x="2398912" y="5590323"/>
            <a:ext cx="18813288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800" dirty="0"/>
              <a:t>Set by regulator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1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398912" y="6454419"/>
            <a:ext cx="18813288" cy="10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800" dirty="0"/>
              <a:t>Enforced by: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9ADBB8A-129C-484B-A99D-5AEE76230247}"/>
              </a:ext>
            </a:extLst>
          </p:cNvPr>
          <p:cNvSpPr>
            <a:spLocks/>
          </p:cNvSpPr>
          <p:nvPr/>
        </p:nvSpPr>
        <p:spPr bwMode="auto">
          <a:xfrm>
            <a:off x="3471023" y="8190595"/>
            <a:ext cx="18813288" cy="8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000" dirty="0"/>
              <a:t>C&amp;CAS – decentralized density control</a:t>
            </a:r>
            <a:endParaRPr lang="he-IL" sz="4000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1429023" y="3977680"/>
            <a:ext cx="4714306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b="1" dirty="0"/>
              <a:t>‘Density limit’ </a:t>
            </a:r>
            <a:endParaRPr lang="he-IL" sz="5400" b="1" dirty="0"/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A7481B7E-D91F-487C-A373-27BB6076EE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04" y="10674218"/>
            <a:ext cx="855209" cy="607249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8A683411-C4F0-4001-9E1E-7FB8B8A00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632" y="6834322"/>
            <a:ext cx="1943300" cy="671621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048B9EE8-0947-412F-A69E-5094FA98D1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04703" y="12343247"/>
            <a:ext cx="864096" cy="864096"/>
          </a:xfrm>
          <a:prstGeom prst="rect">
            <a:avLst/>
          </a:prstGeom>
        </p:spPr>
      </p:pic>
      <p:sp>
        <p:nvSpPr>
          <p:cNvPr id="27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3471023" y="7366743"/>
            <a:ext cx="18813288" cy="10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000" dirty="0"/>
              <a:t>Strategic level while allocating air space to users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DA276C0C-6FE8-4C9E-B39E-B7AD8A320C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31" y="6429532"/>
            <a:ext cx="1822694" cy="839326"/>
          </a:xfrm>
          <a:prstGeom prst="rect">
            <a:avLst/>
          </a:prstGeom>
        </p:spPr>
      </p:pic>
      <p:sp>
        <p:nvSpPr>
          <p:cNvPr id="32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668290"/>
            <a:ext cx="194989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New standards &amp; terminology required: </a:t>
            </a:r>
            <a:endParaRPr lang="he-IL" sz="8000" b="1" dirty="0"/>
          </a:p>
        </p:txBody>
      </p:sp>
      <p:pic>
        <p:nvPicPr>
          <p:cNvPr id="33" name="Picture 49" descr="Image result for ‫תמונות רחפן‬‎">
            <a:extLst>
              <a:ext uri="{FF2B5EF4-FFF2-40B4-BE49-F238E27FC236}">
                <a16:creationId xmlns:a16="http://schemas.microsoft.com/office/drawing/2014/main" id="{4011D930-1665-45FF-9347-6C75D182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3568" y="12230509"/>
            <a:ext cx="979365" cy="616342"/>
          </a:xfrm>
          <a:prstGeom prst="rect">
            <a:avLst/>
          </a:prstGeom>
          <a:noFill/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14540417" y="8745982"/>
            <a:ext cx="6856842" cy="15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000" i="1" dirty="0"/>
              <a:t>Too crowded!</a:t>
            </a:r>
          </a:p>
          <a:p>
            <a:pPr algn="ctr"/>
            <a:r>
              <a:rPr lang="en-US" sz="4000" i="1" dirty="0"/>
              <a:t>(Min. range limit maintained) </a:t>
            </a:r>
          </a:p>
        </p:txBody>
      </p:sp>
      <p:sp>
        <p:nvSpPr>
          <p:cNvPr id="35" name="אליפסה 34"/>
          <p:cNvSpPr/>
          <p:nvPr/>
        </p:nvSpPr>
        <p:spPr bwMode="auto">
          <a:xfrm>
            <a:off x="1366977" y="5679746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6" name="אליפסה 35"/>
          <p:cNvSpPr/>
          <p:nvPr/>
        </p:nvSpPr>
        <p:spPr bwMode="auto">
          <a:xfrm>
            <a:off x="1366977" y="6532653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7" name="אליפסה 36"/>
          <p:cNvSpPr/>
          <p:nvPr/>
        </p:nvSpPr>
        <p:spPr bwMode="auto">
          <a:xfrm>
            <a:off x="2832921" y="8331276"/>
            <a:ext cx="350457" cy="323589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9" name="אליפסה 38"/>
          <p:cNvSpPr/>
          <p:nvPr/>
        </p:nvSpPr>
        <p:spPr bwMode="auto">
          <a:xfrm>
            <a:off x="2832921" y="7549534"/>
            <a:ext cx="350457" cy="323589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5706317" y="3971593"/>
            <a:ext cx="15342667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b="1" dirty="0"/>
              <a:t> - Maximum platforms in a given air volume: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6168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24909 0.1790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54" y="894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75E-6 2.77778E-6 L 0.22623 -0.015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9" y="-7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 4.81481E-6 L 1.103 -0.1657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72" y="-82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07969 -0.12789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6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917E-6 -3.33333E-6 L -0.01432 -0.15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7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88889E-6 L -0.11621 -0.04769 L -0.10814 -0.10799 L 0.00814 -0.06042 L 1.25E-6 3.88889E-6 Z " pathEditMode="relative" rAng="780000" ptsTypes="AAAAA">
                                      <p:cBhvr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54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43 L 0.11068 -0.1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5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21" grpId="0"/>
      <p:bldP spid="23" grpId="0"/>
      <p:bldP spid="27" grpId="0"/>
      <p:bldP spid="34" grpId="0"/>
      <p:bldP spid="35" grpId="0" animBg="1"/>
      <p:bldP spid="36" grpId="0" animBg="1"/>
      <p:bldP spid="37" grpId="0" animBg="1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 bwMode="auto">
          <a:xfrm>
            <a:off x="17575539" y="5971515"/>
            <a:ext cx="4608512" cy="23135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313" name="Rectangle 1"/>
          <p:cNvSpPr>
            <a:spLocks/>
          </p:cNvSpPr>
          <p:nvPr/>
        </p:nvSpPr>
        <p:spPr bwMode="auto">
          <a:xfrm>
            <a:off x="2785356" y="4930824"/>
            <a:ext cx="18813288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Minimum </a:t>
            </a:r>
            <a:r>
              <a:rPr lang="en-US" sz="5400" dirty="0" err="1"/>
              <a:t>DbP</a:t>
            </a:r>
            <a:r>
              <a:rPr lang="en-US" sz="5400" dirty="0"/>
              <a:t> (Distance between Platforms)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668290"/>
            <a:ext cx="194989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8000" b="1" dirty="0"/>
              <a:t>New standards &amp; terminology required: </a:t>
            </a:r>
            <a:endParaRPr lang="he-IL" sz="8000" b="1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2E67BE2-D4E2-4523-A5FA-BFB7C6F990B7}"/>
              </a:ext>
            </a:extLst>
          </p:cNvPr>
          <p:cNvSpPr>
            <a:spLocks/>
          </p:cNvSpPr>
          <p:nvPr/>
        </p:nvSpPr>
        <p:spPr bwMode="auto">
          <a:xfrm>
            <a:off x="2812284" y="8531448"/>
            <a:ext cx="18813288" cy="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dirty="0"/>
              <a:t>Minimum </a:t>
            </a:r>
            <a:r>
              <a:rPr lang="en-US" sz="5400" dirty="0" err="1"/>
              <a:t>TtC</a:t>
            </a:r>
            <a:r>
              <a:rPr lang="en-US" sz="5400" dirty="0"/>
              <a:t> (Time to Collision) between platforms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C353056-D078-4975-92F7-3A2E3E8BCA5E}"/>
              </a:ext>
            </a:extLst>
          </p:cNvPr>
          <p:cNvSpPr>
            <a:spLocks/>
          </p:cNvSpPr>
          <p:nvPr/>
        </p:nvSpPr>
        <p:spPr bwMode="auto">
          <a:xfrm>
            <a:off x="1429023" y="3977680"/>
            <a:ext cx="18813288" cy="9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5400" b="1" dirty="0"/>
              <a:t>Separation between platforms: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8089462" y="6485832"/>
            <a:ext cx="3751609" cy="1023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3600" dirty="0"/>
              <a:t>Drone 1</a:t>
            </a:r>
          </a:p>
          <a:p>
            <a:pPr algn="ctr"/>
            <a:r>
              <a:rPr lang="en-US" sz="3600" dirty="0"/>
              <a:t> area of operation </a:t>
            </a:r>
          </a:p>
        </p:txBody>
      </p:sp>
      <p:sp>
        <p:nvSpPr>
          <p:cNvPr id="28" name="מלבן מעוגל 27"/>
          <p:cNvSpPr/>
          <p:nvPr/>
        </p:nvSpPr>
        <p:spPr bwMode="auto">
          <a:xfrm>
            <a:off x="9914672" y="5940417"/>
            <a:ext cx="4608512" cy="2313569"/>
          </a:xfrm>
          <a:prstGeom prst="roundRect">
            <a:avLst/>
          </a:prstGeom>
          <a:solidFill>
            <a:srgbClr val="FF99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0334834" y="6454837"/>
            <a:ext cx="3674427" cy="1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3600" dirty="0"/>
              <a:t>Drone 2</a:t>
            </a:r>
          </a:p>
          <a:p>
            <a:pPr algn="ctr"/>
            <a:r>
              <a:rPr lang="en-US" sz="3600" dirty="0"/>
              <a:t> area of operation 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A16DBF70-78B5-41A1-B77D-AD1366338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21888" y="6209899"/>
            <a:ext cx="534907" cy="53490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A16DBF70-78B5-41A1-B77D-AD1366338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4834" y="6209899"/>
            <a:ext cx="534907" cy="534907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3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4506123" y="6428993"/>
            <a:ext cx="3086477" cy="10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3600" dirty="0"/>
              <a:t>Min distance</a:t>
            </a:r>
          </a:p>
          <a:p>
            <a:pPr algn="ctr"/>
            <a:r>
              <a:rPr lang="en-US" sz="3600" dirty="0"/>
              <a:t>450m</a:t>
            </a:r>
          </a:p>
        </p:txBody>
      </p:sp>
      <p:cxnSp>
        <p:nvCxnSpPr>
          <p:cNvPr id="6" name="מחבר חץ ישר 5"/>
          <p:cNvCxnSpPr/>
          <p:nvPr/>
        </p:nvCxnSpPr>
        <p:spPr bwMode="auto">
          <a:xfrm>
            <a:off x="14523184" y="7477924"/>
            <a:ext cx="3052355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 cap="flat" cmpd="sng" algn="ctr">
            <a:solidFill>
              <a:srgbClr val="1E2C3E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8231560" y="10014079"/>
            <a:ext cx="4420941" cy="12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3600" dirty="0"/>
              <a:t>Drone 1</a:t>
            </a:r>
          </a:p>
          <a:p>
            <a:pPr algn="ctr"/>
            <a:r>
              <a:rPr lang="en-US" sz="3600" dirty="0"/>
              <a:t> max speed = 15m/s</a:t>
            </a:r>
          </a:p>
        </p:txBody>
      </p:sp>
      <p:cxnSp>
        <p:nvCxnSpPr>
          <p:cNvPr id="10" name="מחבר חץ ישר 9"/>
          <p:cNvCxnSpPr/>
          <p:nvPr/>
        </p:nvCxnSpPr>
        <p:spPr bwMode="auto">
          <a:xfrm>
            <a:off x="12271740" y="10523500"/>
            <a:ext cx="1036131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מחבר חץ ישר 40"/>
          <p:cNvCxnSpPr/>
          <p:nvPr/>
        </p:nvCxnSpPr>
        <p:spPr bwMode="auto">
          <a:xfrm flipH="1">
            <a:off x="17378136" y="10523035"/>
            <a:ext cx="1064161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3382492" y="10158586"/>
            <a:ext cx="3995644" cy="10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5400" dirty="0" err="1"/>
              <a:t>TtC</a:t>
            </a:r>
            <a:r>
              <a:rPr lang="en-US" sz="5400" dirty="0"/>
              <a:t> = 15sec.</a:t>
            </a: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8108127" y="10014079"/>
            <a:ext cx="4268367" cy="11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3600" dirty="0"/>
              <a:t>Drone 2</a:t>
            </a:r>
          </a:p>
          <a:p>
            <a:pPr algn="ctr"/>
            <a:r>
              <a:rPr lang="en-US" sz="3600" dirty="0"/>
              <a:t> max speed = 15m/s</a:t>
            </a:r>
          </a:p>
        </p:txBody>
      </p:sp>
      <p:sp>
        <p:nvSpPr>
          <p:cNvPr id="48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3492303" y="11528342"/>
            <a:ext cx="3086477" cy="10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just"/>
            <a:r>
              <a:rPr lang="en-US" sz="3600" dirty="0"/>
              <a:t> </a:t>
            </a:r>
            <a:r>
              <a:rPr lang="en-US" sz="3600" u="sng" dirty="0"/>
              <a:t>	450m	</a:t>
            </a:r>
            <a:r>
              <a:rPr lang="en-US" sz="3600" dirty="0"/>
              <a:t> </a:t>
            </a:r>
          </a:p>
          <a:p>
            <a:r>
              <a:rPr lang="en-US" sz="3600" dirty="0"/>
              <a:t>(15</a:t>
            </a:r>
            <a:r>
              <a:rPr lang="en-US" sz="2800" dirty="0"/>
              <a:t>m/s </a:t>
            </a:r>
            <a:r>
              <a:rPr lang="en-US" sz="3600" dirty="0"/>
              <a:t>+ 15</a:t>
            </a:r>
            <a:r>
              <a:rPr lang="en-US" sz="2800" dirty="0"/>
              <a:t>m/s</a:t>
            </a:r>
            <a:r>
              <a:rPr lang="en-US" sz="3600" dirty="0"/>
              <a:t>)</a:t>
            </a:r>
          </a:p>
        </p:txBody>
      </p:sp>
      <p:sp>
        <p:nvSpPr>
          <p:cNvPr id="49" name="Rectangle 1">
            <a:extLst>
              <a:ext uri="{FF2B5EF4-FFF2-40B4-BE49-F238E27FC236}">
                <a16:creationId xmlns:a16="http://schemas.microsoft.com/office/drawing/2014/main" id="{95515E35-C954-46D8-9462-9E70EB64D06C}"/>
              </a:ext>
            </a:extLst>
          </p:cNvPr>
          <p:cNvSpPr>
            <a:spLocks/>
          </p:cNvSpPr>
          <p:nvPr/>
        </p:nvSpPr>
        <p:spPr bwMode="auto">
          <a:xfrm>
            <a:off x="16578780" y="11725034"/>
            <a:ext cx="3727034" cy="10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3600" dirty="0"/>
              <a:t>= 15sec.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1608342" y="5057556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5" name="אליפסה 34"/>
          <p:cNvSpPr/>
          <p:nvPr/>
        </p:nvSpPr>
        <p:spPr bwMode="auto">
          <a:xfrm>
            <a:off x="1608342" y="8531448"/>
            <a:ext cx="710497" cy="63308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22222E-6 L -0.14654 -2.22222E-6 L -0.14654 0.11424 L -4.6875E-6 0.11424 L -4.6875E-6 -2.22222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57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3971 -2.22222E-6 L 0.13971 0.09607 L 4.375E-6 0.09607 L 4.375E-6 -2.22222E-6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6" y="4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42" grpId="0"/>
      <p:bldP spid="43" grpId="0"/>
      <p:bldP spid="48" grpId="0"/>
      <p:bldP spid="49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3">
            <a:extLst>
              <a:ext uri="{FF2B5EF4-FFF2-40B4-BE49-F238E27FC236}">
                <a16:creationId xmlns:a16="http://schemas.microsoft.com/office/drawing/2014/main" id="{94FDC2DD-1A8D-4B5A-B905-BA08C7151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4" t="9335" r="50000" b="13730"/>
          <a:stretch/>
        </p:blipFill>
        <p:spPr>
          <a:xfrm>
            <a:off x="4302359" y="2901601"/>
            <a:ext cx="17517950" cy="9747674"/>
          </a:xfrm>
          <a:prstGeom prst="rect">
            <a:avLst/>
          </a:prstGeom>
        </p:spPr>
      </p:pic>
      <p:sp>
        <p:nvSpPr>
          <p:cNvPr id="63" name="מלבן 62"/>
          <p:cNvSpPr/>
          <p:nvPr/>
        </p:nvSpPr>
        <p:spPr bwMode="auto">
          <a:xfrm rot="16200000">
            <a:off x="7710411" y="1796020"/>
            <a:ext cx="2085286" cy="4338456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2" name="מלבן 61"/>
          <p:cNvSpPr/>
          <p:nvPr/>
        </p:nvSpPr>
        <p:spPr bwMode="auto">
          <a:xfrm rot="16200000">
            <a:off x="13153984" y="2714412"/>
            <a:ext cx="2085286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אליפסה 3"/>
          <p:cNvSpPr/>
          <p:nvPr/>
        </p:nvSpPr>
        <p:spPr bwMode="auto">
          <a:xfrm>
            <a:off x="10957917" y="4839249"/>
            <a:ext cx="4948211" cy="4730408"/>
          </a:xfrm>
          <a:prstGeom prst="ellipse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12000" y="818816"/>
            <a:ext cx="481176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prstClr val="black"/>
                </a:solidFill>
                <a:latin typeface="Calibri" panose="020F0502020204030204"/>
              </a:rPr>
              <a:t>Test case 1:</a:t>
            </a:r>
          </a:p>
        </p:txBody>
      </p:sp>
      <p:sp>
        <p:nvSpPr>
          <p:cNvPr id="87" name="Rectangle: Rounded Corners 12">
            <a:extLst>
              <a:ext uri="{FF2B5EF4-FFF2-40B4-BE49-F238E27FC236}">
                <a16:creationId xmlns:a16="http://schemas.microsoft.com/office/drawing/2014/main" id="{F069486A-47C8-4518-8A73-77B5723036E5}"/>
              </a:ext>
            </a:extLst>
          </p:cNvPr>
          <p:cNvSpPr/>
          <p:nvPr/>
        </p:nvSpPr>
        <p:spPr>
          <a:xfrm rot="13242422">
            <a:off x="10520150" y="8818446"/>
            <a:ext cx="745726" cy="3940206"/>
          </a:xfrm>
          <a:prstGeom prst="roundRect">
            <a:avLst/>
          </a:prstGeom>
          <a:solidFill>
            <a:srgbClr val="FF6699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: Rounded Corners 16">
            <a:extLst>
              <a:ext uri="{FF2B5EF4-FFF2-40B4-BE49-F238E27FC236}">
                <a16:creationId xmlns:a16="http://schemas.microsoft.com/office/drawing/2014/main" id="{7C9C0580-50D8-4441-AEDB-E03DDBDCF2B8}"/>
              </a:ext>
            </a:extLst>
          </p:cNvPr>
          <p:cNvSpPr/>
          <p:nvPr/>
        </p:nvSpPr>
        <p:spPr>
          <a:xfrm rot="1081195">
            <a:off x="6391368" y="7151967"/>
            <a:ext cx="745726" cy="4004222"/>
          </a:xfrm>
          <a:prstGeom prst="roundRect">
            <a:avLst/>
          </a:prstGeom>
          <a:solidFill>
            <a:srgbClr val="FF6699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: Rounded Corners 14">
            <a:extLst>
              <a:ext uri="{FF2B5EF4-FFF2-40B4-BE49-F238E27FC236}">
                <a16:creationId xmlns:a16="http://schemas.microsoft.com/office/drawing/2014/main" id="{6DFA13EF-42CF-478B-B203-A37D8932CB10}"/>
              </a:ext>
            </a:extLst>
          </p:cNvPr>
          <p:cNvSpPr/>
          <p:nvPr/>
        </p:nvSpPr>
        <p:spPr>
          <a:xfrm rot="1744905">
            <a:off x="14756053" y="2923595"/>
            <a:ext cx="745726" cy="2348144"/>
          </a:xfrm>
          <a:prstGeom prst="roundRect">
            <a:avLst/>
          </a:prstGeom>
          <a:solidFill>
            <a:srgbClr val="FF6699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: Rounded Corners 13">
            <a:extLst>
              <a:ext uri="{FF2B5EF4-FFF2-40B4-BE49-F238E27FC236}">
                <a16:creationId xmlns:a16="http://schemas.microsoft.com/office/drawing/2014/main" id="{6BC793EC-8758-4861-BDD1-4D1703A2C31B}"/>
              </a:ext>
            </a:extLst>
          </p:cNvPr>
          <p:cNvSpPr/>
          <p:nvPr/>
        </p:nvSpPr>
        <p:spPr>
          <a:xfrm rot="7501490">
            <a:off x="16929356" y="7494705"/>
            <a:ext cx="745726" cy="4391794"/>
          </a:xfrm>
          <a:prstGeom prst="roundRect">
            <a:avLst/>
          </a:prstGeom>
          <a:solidFill>
            <a:srgbClr val="FF6699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9" name="קבוצה 148">
            <a:extLst>
              <a:ext uri="{FF2B5EF4-FFF2-40B4-BE49-F238E27FC236}">
                <a16:creationId xmlns:a16="http://schemas.microsoft.com/office/drawing/2014/main" id="{F2D33F7E-B300-4E43-BEB8-38B7ACF437AE}"/>
              </a:ext>
            </a:extLst>
          </p:cNvPr>
          <p:cNvGrpSpPr/>
          <p:nvPr/>
        </p:nvGrpSpPr>
        <p:grpSpPr>
          <a:xfrm>
            <a:off x="19029844" y="10859092"/>
            <a:ext cx="646325" cy="646325"/>
            <a:chOff x="17849782" y="10369564"/>
            <a:chExt cx="646325" cy="646325"/>
          </a:xfrm>
        </p:grpSpPr>
        <p:sp>
          <p:nvSpPr>
            <p:cNvPr id="148" name="אליפסה 147">
              <a:extLst>
                <a:ext uri="{FF2B5EF4-FFF2-40B4-BE49-F238E27FC236}">
                  <a16:creationId xmlns:a16="http://schemas.microsoft.com/office/drawing/2014/main" id="{3050B4D1-E299-44E6-AC5D-F2CCFD8359C2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20" name="TextBox 21">
              <a:extLst>
                <a:ext uri="{FF2B5EF4-FFF2-40B4-BE49-F238E27FC236}">
                  <a16:creationId xmlns:a16="http://schemas.microsoft.com/office/drawing/2014/main" id="{008FC6E9-686A-4ACD-85BD-D3D1BA521C82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4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1" name="TextBox 81">
            <a:extLst>
              <a:ext uri="{FF2B5EF4-FFF2-40B4-BE49-F238E27FC236}">
                <a16:creationId xmlns:a16="http://schemas.microsoft.com/office/drawing/2014/main" id="{01DF5F97-C952-403B-8EA8-7C97733F80B3}"/>
              </a:ext>
            </a:extLst>
          </p:cNvPr>
          <p:cNvSpPr txBox="1"/>
          <p:nvPr/>
        </p:nvSpPr>
        <p:spPr>
          <a:xfrm rot="20042308">
            <a:off x="11810422" y="5815222"/>
            <a:ext cx="291427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Unused 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space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  <a:endParaRPr kumimoji="0" lang="he-IL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: Rounded Corners 15">
            <a:extLst>
              <a:ext uri="{FF2B5EF4-FFF2-40B4-BE49-F238E27FC236}">
                <a16:creationId xmlns:a16="http://schemas.microsoft.com/office/drawing/2014/main" id="{520FEC02-94AA-43D1-A4DB-2A62E590DD41}"/>
              </a:ext>
            </a:extLst>
          </p:cNvPr>
          <p:cNvSpPr/>
          <p:nvPr/>
        </p:nvSpPr>
        <p:spPr>
          <a:xfrm rot="18219110">
            <a:off x="8920740" y="2641424"/>
            <a:ext cx="745726" cy="4557844"/>
          </a:xfrm>
          <a:prstGeom prst="roundRect">
            <a:avLst/>
          </a:prstGeom>
          <a:solidFill>
            <a:srgbClr val="FF6699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5" name="תמונה 144">
            <a:extLst>
              <a:ext uri="{FF2B5EF4-FFF2-40B4-BE49-F238E27FC236}">
                <a16:creationId xmlns:a16="http://schemas.microsoft.com/office/drawing/2014/main" id="{A16DBF70-78B5-41A1-B77D-AD1366338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17373" y="10432382"/>
            <a:ext cx="534907" cy="534907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id="{9FF06DB2-E8EF-49E7-BD41-34000E4C1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5852" y="3182057"/>
            <a:ext cx="534907" cy="534907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76CB7366-60D3-481D-B8C6-A96612E63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573" y="3617402"/>
            <a:ext cx="534907" cy="534907"/>
          </a:xfrm>
          <a:prstGeom prst="rect">
            <a:avLst/>
          </a:prstGeom>
        </p:spPr>
      </p:pic>
      <p:pic>
        <p:nvPicPr>
          <p:cNvPr id="146" name="תמונה 145">
            <a:extLst>
              <a:ext uri="{FF2B5EF4-FFF2-40B4-BE49-F238E27FC236}">
                <a16:creationId xmlns:a16="http://schemas.microsoft.com/office/drawing/2014/main" id="{E9C59551-8CD2-4EAA-8A13-DBD0DA31B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9146" y="11673851"/>
            <a:ext cx="534907" cy="534907"/>
          </a:xfrm>
          <a:prstGeom prst="rect">
            <a:avLst/>
          </a:prstGeom>
        </p:spPr>
      </p:pic>
      <p:pic>
        <p:nvPicPr>
          <p:cNvPr id="147" name="תמונה 146">
            <a:extLst>
              <a:ext uri="{FF2B5EF4-FFF2-40B4-BE49-F238E27FC236}">
                <a16:creationId xmlns:a16="http://schemas.microsoft.com/office/drawing/2014/main" id="{71E868DF-3454-4A12-81B4-A0975CC04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174" y="7420841"/>
            <a:ext cx="534907" cy="534907"/>
          </a:xfrm>
          <a:prstGeom prst="rect">
            <a:avLst/>
          </a:prstGeom>
        </p:spPr>
      </p:pic>
      <p:grpSp>
        <p:nvGrpSpPr>
          <p:cNvPr id="160" name="קבוצה 159">
            <a:extLst>
              <a:ext uri="{FF2B5EF4-FFF2-40B4-BE49-F238E27FC236}">
                <a16:creationId xmlns:a16="http://schemas.microsoft.com/office/drawing/2014/main" id="{23A273D4-5B49-4D8D-B624-0A9CF9D5196C}"/>
              </a:ext>
            </a:extLst>
          </p:cNvPr>
          <p:cNvGrpSpPr/>
          <p:nvPr/>
        </p:nvGrpSpPr>
        <p:grpSpPr>
          <a:xfrm>
            <a:off x="8997907" y="12358989"/>
            <a:ext cx="646325" cy="646325"/>
            <a:chOff x="7480616" y="11125191"/>
            <a:chExt cx="646325" cy="646325"/>
          </a:xfrm>
        </p:grpSpPr>
        <p:sp>
          <p:nvSpPr>
            <p:cNvPr id="161" name="אליפסה 160">
              <a:extLst>
                <a:ext uri="{FF2B5EF4-FFF2-40B4-BE49-F238E27FC236}">
                  <a16:creationId xmlns:a16="http://schemas.microsoft.com/office/drawing/2014/main" id="{57890570-4C1F-447A-9F0C-9A7AF320737B}"/>
                </a:ext>
              </a:extLst>
            </p:cNvPr>
            <p:cNvSpPr/>
            <p:nvPr/>
          </p:nvSpPr>
          <p:spPr bwMode="auto">
            <a:xfrm>
              <a:off x="7480616" y="11125191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2" name="TextBox 21">
              <a:extLst>
                <a:ext uri="{FF2B5EF4-FFF2-40B4-BE49-F238E27FC236}">
                  <a16:creationId xmlns:a16="http://schemas.microsoft.com/office/drawing/2014/main" id="{C4BC0B48-1E95-49C8-B348-1710877D7F5B}"/>
                </a:ext>
              </a:extLst>
            </p:cNvPr>
            <p:cNvSpPr txBox="1"/>
            <p:nvPr/>
          </p:nvSpPr>
          <p:spPr>
            <a:xfrm>
              <a:off x="7604602" y="11150543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קבוצה 153">
            <a:extLst>
              <a:ext uri="{FF2B5EF4-FFF2-40B4-BE49-F238E27FC236}">
                <a16:creationId xmlns:a16="http://schemas.microsoft.com/office/drawing/2014/main" id="{F50FFB43-55FA-4BC8-AE4A-FAE375CABDDE}"/>
              </a:ext>
            </a:extLst>
          </p:cNvPr>
          <p:cNvGrpSpPr/>
          <p:nvPr/>
        </p:nvGrpSpPr>
        <p:grpSpPr>
          <a:xfrm>
            <a:off x="6583823" y="2992877"/>
            <a:ext cx="646325" cy="646325"/>
            <a:chOff x="17849782" y="10369564"/>
            <a:chExt cx="646325" cy="646325"/>
          </a:xfrm>
        </p:grpSpPr>
        <p:sp>
          <p:nvSpPr>
            <p:cNvPr id="155" name="אליפסה 154">
              <a:extLst>
                <a:ext uri="{FF2B5EF4-FFF2-40B4-BE49-F238E27FC236}">
                  <a16:creationId xmlns:a16="http://schemas.microsoft.com/office/drawing/2014/main" id="{9F588680-4133-4B37-860B-CB9E350D76B5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6" name="TextBox 21">
              <a:extLst>
                <a:ext uri="{FF2B5EF4-FFF2-40B4-BE49-F238E27FC236}">
                  <a16:creationId xmlns:a16="http://schemas.microsoft.com/office/drawing/2014/main" id="{F524E578-2627-4B48-B16D-2B64F0E175C7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37364" y="870895"/>
            <a:ext cx="110207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4000" dirty="0"/>
              <a:t>5 drones operating in 5 areas</a:t>
            </a:r>
          </a:p>
          <a:p>
            <a:pPr algn="just"/>
            <a:r>
              <a:rPr lang="en-US" sz="4000" dirty="0"/>
              <a:t>Min </a:t>
            </a:r>
            <a:r>
              <a:rPr lang="en-US" sz="4000" dirty="0" err="1"/>
              <a:t>DbP</a:t>
            </a:r>
            <a:r>
              <a:rPr lang="en-US" sz="4000" dirty="0"/>
              <a:t> (Distance between Platforms) &gt; 450m</a:t>
            </a:r>
          </a:p>
          <a:p>
            <a:pPr algn="just"/>
            <a:r>
              <a:rPr lang="en-US" sz="4000" dirty="0"/>
              <a:t>Min </a:t>
            </a:r>
            <a:r>
              <a:rPr lang="en-US" sz="4000" dirty="0" err="1"/>
              <a:t>TtC</a:t>
            </a:r>
            <a:r>
              <a:rPr lang="en-US" sz="4000" dirty="0"/>
              <a:t> (time to Collision) &gt;= 15 sec.</a:t>
            </a:r>
            <a:endParaRPr lang="he-IL" sz="4000" dirty="0"/>
          </a:p>
        </p:txBody>
      </p:sp>
      <p:sp>
        <p:nvSpPr>
          <p:cNvPr id="57" name="TextBox 78">
            <a:extLst>
              <a:ext uri="{FF2B5EF4-FFF2-40B4-BE49-F238E27FC236}">
                <a16:creationId xmlns:a16="http://schemas.microsoft.com/office/drawing/2014/main" id="{576CBCB7-C7F3-4BDB-8A6F-494D6E77DA8D}"/>
              </a:ext>
            </a:extLst>
          </p:cNvPr>
          <p:cNvSpPr txBox="1"/>
          <p:nvPr/>
        </p:nvSpPr>
        <p:spPr>
          <a:xfrm rot="20714525">
            <a:off x="12944391" y="8299099"/>
            <a:ext cx="187764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Min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DbP</a:t>
            </a:r>
            <a:endParaRPr lang="en-US" sz="3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450m</a:t>
            </a:r>
            <a:endParaRPr lang="he-IL" sz="3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תמונה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87131">
            <a:off x="12074915" y="8096176"/>
            <a:ext cx="3536880" cy="1527150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 bwMode="auto">
          <a:xfrm rot="18640293">
            <a:off x="6979051" y="8901192"/>
            <a:ext cx="4709324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9" name="מלבן 48"/>
          <p:cNvSpPr/>
          <p:nvPr/>
        </p:nvSpPr>
        <p:spPr bwMode="auto">
          <a:xfrm rot="1998529">
            <a:off x="5829604" y="5300256"/>
            <a:ext cx="6078953" cy="2643761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0" name="מלבן 49"/>
          <p:cNvSpPr/>
          <p:nvPr/>
        </p:nvSpPr>
        <p:spPr bwMode="auto">
          <a:xfrm rot="17384092">
            <a:off x="5160296" y="7843607"/>
            <a:ext cx="6069072" cy="1675502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1" name="מלבן 50"/>
          <p:cNvSpPr/>
          <p:nvPr/>
        </p:nvSpPr>
        <p:spPr bwMode="auto">
          <a:xfrm rot="18640293">
            <a:off x="9953640" y="10269346"/>
            <a:ext cx="4880141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2" name="מלבן 51"/>
          <p:cNvSpPr/>
          <p:nvPr/>
        </p:nvSpPr>
        <p:spPr bwMode="auto">
          <a:xfrm rot="2050454">
            <a:off x="14638550" y="10123410"/>
            <a:ext cx="4549089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3" name="מלבן 52"/>
          <p:cNvSpPr/>
          <p:nvPr/>
        </p:nvSpPr>
        <p:spPr bwMode="auto">
          <a:xfrm rot="2050454">
            <a:off x="15678240" y="7373801"/>
            <a:ext cx="5571037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6" name="מלבן 55"/>
          <p:cNvSpPr/>
          <p:nvPr/>
        </p:nvSpPr>
        <p:spPr bwMode="auto">
          <a:xfrm rot="17998407">
            <a:off x="14725714" y="3813629"/>
            <a:ext cx="3440620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0" name="מלבן 59"/>
          <p:cNvSpPr/>
          <p:nvPr/>
        </p:nvSpPr>
        <p:spPr bwMode="auto">
          <a:xfrm rot="12849139">
            <a:off x="10359590" y="3229571"/>
            <a:ext cx="2085286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1" name="מלבן 60"/>
          <p:cNvSpPr/>
          <p:nvPr/>
        </p:nvSpPr>
        <p:spPr bwMode="auto">
          <a:xfrm rot="17934070">
            <a:off x="12066136" y="3105811"/>
            <a:ext cx="2085286" cy="2430187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4" name="מלבן 63"/>
          <p:cNvSpPr/>
          <p:nvPr/>
        </p:nvSpPr>
        <p:spPr bwMode="auto">
          <a:xfrm rot="18271968">
            <a:off x="14034032" y="8979070"/>
            <a:ext cx="1668382" cy="1049839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6"/>
          <a:srcRect l="73356" t="27301" r="4775" b="57999"/>
          <a:stretch/>
        </p:blipFill>
        <p:spPr>
          <a:xfrm>
            <a:off x="9903564" y="12677400"/>
            <a:ext cx="10281323" cy="1006953"/>
          </a:xfrm>
          <a:prstGeom prst="rect">
            <a:avLst/>
          </a:prstGeom>
        </p:spPr>
      </p:pic>
      <p:grpSp>
        <p:nvGrpSpPr>
          <p:cNvPr id="157" name="קבוצה 156">
            <a:extLst>
              <a:ext uri="{FF2B5EF4-FFF2-40B4-BE49-F238E27FC236}">
                <a16:creationId xmlns:a16="http://schemas.microsoft.com/office/drawing/2014/main" id="{BEE94844-CA7B-4A66-BEE0-B487690A1A85}"/>
              </a:ext>
            </a:extLst>
          </p:cNvPr>
          <p:cNvGrpSpPr/>
          <p:nvPr/>
        </p:nvGrpSpPr>
        <p:grpSpPr>
          <a:xfrm>
            <a:off x="16038100" y="2971077"/>
            <a:ext cx="646325" cy="646325"/>
            <a:chOff x="17849782" y="10369564"/>
            <a:chExt cx="646325" cy="646325"/>
          </a:xfrm>
        </p:grpSpPr>
        <p:sp>
          <p:nvSpPr>
            <p:cNvPr id="158" name="אליפסה 157">
              <a:extLst>
                <a:ext uri="{FF2B5EF4-FFF2-40B4-BE49-F238E27FC236}">
                  <a16:creationId xmlns:a16="http://schemas.microsoft.com/office/drawing/2014/main" id="{1E080FAC-25DC-4ACE-9092-3C59618331D8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9" name="TextBox 21">
              <a:extLst>
                <a:ext uri="{FF2B5EF4-FFF2-40B4-BE49-F238E27FC236}">
                  <a16:creationId xmlns:a16="http://schemas.microsoft.com/office/drawing/2014/main" id="{498BEEA3-B1DD-4001-837A-AF1C9F5C95DD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קבוצה 150">
            <a:extLst>
              <a:ext uri="{FF2B5EF4-FFF2-40B4-BE49-F238E27FC236}">
                <a16:creationId xmlns:a16="http://schemas.microsoft.com/office/drawing/2014/main" id="{DAFE4DCD-0EB5-451F-B70D-E2118CFDF4B9}"/>
              </a:ext>
            </a:extLst>
          </p:cNvPr>
          <p:cNvGrpSpPr/>
          <p:nvPr/>
        </p:nvGrpSpPr>
        <p:grpSpPr>
          <a:xfrm>
            <a:off x="7213378" y="6440825"/>
            <a:ext cx="646325" cy="646325"/>
            <a:chOff x="17849782" y="10369564"/>
            <a:chExt cx="646325" cy="646325"/>
          </a:xfrm>
        </p:grpSpPr>
        <p:sp>
          <p:nvSpPr>
            <p:cNvPr id="152" name="אליפסה 151">
              <a:extLst>
                <a:ext uri="{FF2B5EF4-FFF2-40B4-BE49-F238E27FC236}">
                  <a16:creationId xmlns:a16="http://schemas.microsoft.com/office/drawing/2014/main" id="{761098EE-ABA2-4578-A1D1-88A1F8C559AE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3" name="TextBox 21">
              <a:extLst>
                <a:ext uri="{FF2B5EF4-FFF2-40B4-BE49-F238E27FC236}">
                  <a16:creationId xmlns:a16="http://schemas.microsoft.com/office/drawing/2014/main" id="{73FA24AA-810B-430A-B647-B5170B83B884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5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מלבן 53"/>
          <p:cNvSpPr/>
          <p:nvPr/>
        </p:nvSpPr>
        <p:spPr bwMode="auto">
          <a:xfrm rot="17384092">
            <a:off x="3224369" y="7731626"/>
            <a:ext cx="4832329" cy="1675502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58" name="תמונה 57"/>
          <p:cNvPicPr>
            <a:picLocks noChangeAspect="1"/>
          </p:cNvPicPr>
          <p:nvPr/>
        </p:nvPicPr>
        <p:blipFill rotWithShape="1">
          <a:blip r:embed="rId6"/>
          <a:srcRect l="73356" t="27301" r="4775" b="57999"/>
          <a:stretch/>
        </p:blipFill>
        <p:spPr>
          <a:xfrm>
            <a:off x="2624588" y="9705802"/>
            <a:ext cx="1645689" cy="10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1.11111E-6 L -0.03034 0.097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" y="48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40741E-6 L 0.13021 0.1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7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8275 -0.1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4" y="-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59259E-6 L -0.11745 -0.150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7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40741E-6 L -0.0418 0.213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4" grpId="0" animBg="1"/>
      <p:bldP spid="131" grpId="0"/>
      <p:bldP spid="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60" grpId="0" animBg="1"/>
      <p:bldP spid="61" grpId="0" animBg="1"/>
      <p:bldP spid="6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id="{935B3E89-16DC-41A6-9000-242CFF57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4" t="9336" r="50000" b="41320"/>
          <a:stretch/>
        </p:blipFill>
        <p:spPr>
          <a:xfrm>
            <a:off x="2019919" y="3153903"/>
            <a:ext cx="19496154" cy="6957868"/>
          </a:xfrm>
          <a:prstGeom prst="rect">
            <a:avLst/>
          </a:prstGeom>
        </p:spPr>
      </p:pic>
      <p:sp>
        <p:nvSpPr>
          <p:cNvPr id="54" name="Rectangle: Rounded Corners 15">
            <a:extLst>
              <a:ext uri="{FF2B5EF4-FFF2-40B4-BE49-F238E27FC236}">
                <a16:creationId xmlns:a16="http://schemas.microsoft.com/office/drawing/2014/main" id="{71089296-4377-4F4B-B57E-C36036FF6B81}"/>
              </a:ext>
            </a:extLst>
          </p:cNvPr>
          <p:cNvSpPr/>
          <p:nvPr/>
        </p:nvSpPr>
        <p:spPr>
          <a:xfrm rot="18219110">
            <a:off x="10514166" y="2227851"/>
            <a:ext cx="745726" cy="4174881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5" name="Rectangle: Rounded Corners 13">
            <a:extLst>
              <a:ext uri="{FF2B5EF4-FFF2-40B4-BE49-F238E27FC236}">
                <a16:creationId xmlns:a16="http://schemas.microsoft.com/office/drawing/2014/main" id="{77DF6C98-06F9-41B3-AC45-8E471A1155FD}"/>
              </a:ext>
            </a:extLst>
          </p:cNvPr>
          <p:cNvSpPr/>
          <p:nvPr/>
        </p:nvSpPr>
        <p:spPr>
          <a:xfrm rot="7501490">
            <a:off x="15134517" y="4946259"/>
            <a:ext cx="745726" cy="4860678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56" name="Group 10">
            <a:extLst>
              <a:ext uri="{FF2B5EF4-FFF2-40B4-BE49-F238E27FC236}">
                <a16:creationId xmlns:a16="http://schemas.microsoft.com/office/drawing/2014/main" id="{3FF1CC8E-DF45-4376-A8E1-20325105FEDC}"/>
              </a:ext>
            </a:extLst>
          </p:cNvPr>
          <p:cNvGrpSpPr/>
          <p:nvPr/>
        </p:nvGrpSpPr>
        <p:grpSpPr>
          <a:xfrm>
            <a:off x="12613100" y="4900586"/>
            <a:ext cx="1202184" cy="1570732"/>
            <a:chOff x="5849556" y="1919650"/>
            <a:chExt cx="2011765" cy="1876617"/>
          </a:xfrm>
        </p:grpSpPr>
        <p:sp>
          <p:nvSpPr>
            <p:cNvPr id="57" name="Rectangle: Rounded Corners 2">
              <a:extLst>
                <a:ext uri="{FF2B5EF4-FFF2-40B4-BE49-F238E27FC236}">
                  <a16:creationId xmlns:a16="http://schemas.microsoft.com/office/drawing/2014/main" id="{59C67DC5-072F-4EA5-A5D8-E1FB1A85FC4A}"/>
                </a:ext>
              </a:extLst>
            </p:cNvPr>
            <p:cNvSpPr/>
            <p:nvPr/>
          </p:nvSpPr>
          <p:spPr>
            <a:xfrm rot="18401002">
              <a:off x="5769666" y="2005488"/>
              <a:ext cx="1876617" cy="1704941"/>
            </a:xfrm>
            <a:prstGeom prst="roundRect">
              <a:avLst/>
            </a:prstGeom>
            <a:solidFill>
              <a:srgbClr val="66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he-IL" sz="36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8" name="TextBox 5">
              <a:extLst>
                <a:ext uri="{FF2B5EF4-FFF2-40B4-BE49-F238E27FC236}">
                  <a16:creationId xmlns:a16="http://schemas.microsoft.com/office/drawing/2014/main" id="{B3FBF94D-549B-48B1-B417-A00ACE4A0808}"/>
                </a:ext>
              </a:extLst>
            </p:cNvPr>
            <p:cNvSpPr txBox="1"/>
            <p:nvPr/>
          </p:nvSpPr>
          <p:spPr>
            <a:xfrm>
              <a:off x="5849556" y="2307353"/>
              <a:ext cx="2011765" cy="5147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he-IL" sz="2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: Rounded Corners 73">
            <a:extLst>
              <a:ext uri="{FF2B5EF4-FFF2-40B4-BE49-F238E27FC236}">
                <a16:creationId xmlns:a16="http://schemas.microsoft.com/office/drawing/2014/main" id="{98BCFE42-DB7E-40BB-BEB4-D0147488CB6D}"/>
              </a:ext>
            </a:extLst>
          </p:cNvPr>
          <p:cNvSpPr/>
          <p:nvPr/>
        </p:nvSpPr>
        <p:spPr>
          <a:xfrm rot="1210805">
            <a:off x="8375269" y="5192422"/>
            <a:ext cx="745726" cy="4813916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pic>
        <p:nvPicPr>
          <p:cNvPr id="76" name="תמונה 75">
            <a:extLst>
              <a:ext uri="{FF2B5EF4-FFF2-40B4-BE49-F238E27FC236}">
                <a16:creationId xmlns:a16="http://schemas.microsoft.com/office/drawing/2014/main" id="{81AAFC16-4A90-4D9F-A17B-6FE845E38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0601">
            <a:off x="13706511" y="5300389"/>
            <a:ext cx="1032266" cy="296026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668290"/>
            <a:ext cx="481176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prstClr val="black"/>
                </a:solidFill>
                <a:latin typeface="Calibri" panose="020F0502020204030204"/>
              </a:rPr>
              <a:t>Test case 2:</a:t>
            </a:r>
          </a:p>
        </p:txBody>
      </p:sp>
      <p:grpSp>
        <p:nvGrpSpPr>
          <p:cNvPr id="149" name="קבוצה 148">
            <a:extLst>
              <a:ext uri="{FF2B5EF4-FFF2-40B4-BE49-F238E27FC236}">
                <a16:creationId xmlns:a16="http://schemas.microsoft.com/office/drawing/2014/main" id="{F2D33F7E-B300-4E43-BEB8-38B7ACF437AE}"/>
              </a:ext>
            </a:extLst>
          </p:cNvPr>
          <p:cNvGrpSpPr/>
          <p:nvPr/>
        </p:nvGrpSpPr>
        <p:grpSpPr>
          <a:xfrm>
            <a:off x="17860320" y="8753622"/>
            <a:ext cx="646325" cy="646325"/>
            <a:chOff x="17849782" y="10369564"/>
            <a:chExt cx="646325" cy="646325"/>
          </a:xfrm>
        </p:grpSpPr>
        <p:sp>
          <p:nvSpPr>
            <p:cNvPr id="148" name="אליפסה 147">
              <a:extLst>
                <a:ext uri="{FF2B5EF4-FFF2-40B4-BE49-F238E27FC236}">
                  <a16:creationId xmlns:a16="http://schemas.microsoft.com/office/drawing/2014/main" id="{3050B4D1-E299-44E6-AC5D-F2CCFD8359C2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20" name="TextBox 21">
              <a:extLst>
                <a:ext uri="{FF2B5EF4-FFF2-40B4-BE49-F238E27FC236}">
                  <a16:creationId xmlns:a16="http://schemas.microsoft.com/office/drawing/2014/main" id="{008FC6E9-686A-4ACD-85BD-D3D1BA521C82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4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76CB7366-60D3-481D-B8C6-A96612E63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206" y="5508767"/>
            <a:ext cx="534907" cy="534907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id="{9FF06DB2-E8EF-49E7-BD41-34000E4C1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55044" y="3178354"/>
            <a:ext cx="534907" cy="534907"/>
          </a:xfrm>
          <a:prstGeom prst="rect">
            <a:avLst/>
          </a:prstGeom>
        </p:spPr>
      </p:pic>
      <p:pic>
        <p:nvPicPr>
          <p:cNvPr id="145" name="תמונה 144">
            <a:extLst>
              <a:ext uri="{FF2B5EF4-FFF2-40B4-BE49-F238E27FC236}">
                <a16:creationId xmlns:a16="http://schemas.microsoft.com/office/drawing/2014/main" id="{A16DBF70-78B5-41A1-B77D-AD1366338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3677" y="8298160"/>
            <a:ext cx="534907" cy="534907"/>
          </a:xfrm>
          <a:prstGeom prst="rect">
            <a:avLst/>
          </a:prstGeom>
        </p:spPr>
      </p:pic>
      <p:pic>
        <p:nvPicPr>
          <p:cNvPr id="146" name="תמונה 145">
            <a:extLst>
              <a:ext uri="{FF2B5EF4-FFF2-40B4-BE49-F238E27FC236}">
                <a16:creationId xmlns:a16="http://schemas.microsoft.com/office/drawing/2014/main" id="{E9C59551-8CD2-4EAA-8A13-DBD0DA31B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6847" y="8926015"/>
            <a:ext cx="534907" cy="534907"/>
          </a:xfrm>
          <a:prstGeom prst="rect">
            <a:avLst/>
          </a:prstGeom>
        </p:spPr>
      </p:pic>
      <p:pic>
        <p:nvPicPr>
          <p:cNvPr id="147" name="תמונה 146">
            <a:extLst>
              <a:ext uri="{FF2B5EF4-FFF2-40B4-BE49-F238E27FC236}">
                <a16:creationId xmlns:a16="http://schemas.microsoft.com/office/drawing/2014/main" id="{71E868DF-3454-4A12-81B4-A0975CC0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4284" y="3140293"/>
            <a:ext cx="534907" cy="534907"/>
          </a:xfrm>
          <a:prstGeom prst="rect">
            <a:avLst/>
          </a:prstGeom>
        </p:spPr>
      </p:pic>
      <p:grpSp>
        <p:nvGrpSpPr>
          <p:cNvPr id="154" name="קבוצה 153">
            <a:extLst>
              <a:ext uri="{FF2B5EF4-FFF2-40B4-BE49-F238E27FC236}">
                <a16:creationId xmlns:a16="http://schemas.microsoft.com/office/drawing/2014/main" id="{F50FFB43-55FA-4BC8-AE4A-FAE375CABDDE}"/>
              </a:ext>
            </a:extLst>
          </p:cNvPr>
          <p:cNvGrpSpPr/>
          <p:nvPr/>
        </p:nvGrpSpPr>
        <p:grpSpPr>
          <a:xfrm>
            <a:off x="8193024" y="3366253"/>
            <a:ext cx="646325" cy="646325"/>
            <a:chOff x="17849782" y="10369564"/>
            <a:chExt cx="646325" cy="646325"/>
          </a:xfrm>
        </p:grpSpPr>
        <p:sp>
          <p:nvSpPr>
            <p:cNvPr id="155" name="אליפסה 154">
              <a:extLst>
                <a:ext uri="{FF2B5EF4-FFF2-40B4-BE49-F238E27FC236}">
                  <a16:creationId xmlns:a16="http://schemas.microsoft.com/office/drawing/2014/main" id="{9F588680-4133-4B37-860B-CB9E350D76B5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6" name="TextBox 21">
              <a:extLst>
                <a:ext uri="{FF2B5EF4-FFF2-40B4-BE49-F238E27FC236}">
                  <a16:creationId xmlns:a16="http://schemas.microsoft.com/office/drawing/2014/main" id="{F524E578-2627-4B48-B16D-2B64F0E175C7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קבוצה 159">
            <a:extLst>
              <a:ext uri="{FF2B5EF4-FFF2-40B4-BE49-F238E27FC236}">
                <a16:creationId xmlns:a16="http://schemas.microsoft.com/office/drawing/2014/main" id="{23A273D4-5B49-4D8D-B624-0A9CF9D5196C}"/>
              </a:ext>
            </a:extLst>
          </p:cNvPr>
          <p:cNvGrpSpPr/>
          <p:nvPr/>
        </p:nvGrpSpPr>
        <p:grpSpPr>
          <a:xfrm>
            <a:off x="9361453" y="9641258"/>
            <a:ext cx="646325" cy="646325"/>
            <a:chOff x="7480616" y="11125191"/>
            <a:chExt cx="646325" cy="646325"/>
          </a:xfrm>
        </p:grpSpPr>
        <p:sp>
          <p:nvSpPr>
            <p:cNvPr id="161" name="אליפסה 160">
              <a:extLst>
                <a:ext uri="{FF2B5EF4-FFF2-40B4-BE49-F238E27FC236}">
                  <a16:creationId xmlns:a16="http://schemas.microsoft.com/office/drawing/2014/main" id="{57890570-4C1F-447A-9F0C-9A7AF320737B}"/>
                </a:ext>
              </a:extLst>
            </p:cNvPr>
            <p:cNvSpPr/>
            <p:nvPr/>
          </p:nvSpPr>
          <p:spPr bwMode="auto">
            <a:xfrm>
              <a:off x="7480616" y="11125191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2" name="TextBox 21">
              <a:extLst>
                <a:ext uri="{FF2B5EF4-FFF2-40B4-BE49-F238E27FC236}">
                  <a16:creationId xmlns:a16="http://schemas.microsoft.com/office/drawing/2014/main" id="{C4BC0B48-1E95-49C8-B348-1710877D7F5B}"/>
                </a:ext>
              </a:extLst>
            </p:cNvPr>
            <p:cNvSpPr txBox="1"/>
            <p:nvPr/>
          </p:nvSpPr>
          <p:spPr>
            <a:xfrm>
              <a:off x="7604602" y="11150543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78">
            <a:extLst>
              <a:ext uri="{FF2B5EF4-FFF2-40B4-BE49-F238E27FC236}">
                <a16:creationId xmlns:a16="http://schemas.microsoft.com/office/drawing/2014/main" id="{5B320E56-6426-4A19-93D0-AE3CEE015639}"/>
              </a:ext>
            </a:extLst>
          </p:cNvPr>
          <p:cNvSpPr txBox="1"/>
          <p:nvPr/>
        </p:nvSpPr>
        <p:spPr>
          <a:xfrm rot="1948785">
            <a:off x="12459987" y="5429976"/>
            <a:ext cx="12644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120m</a:t>
            </a:r>
            <a:endParaRPr lang="he-IL" sz="3200" dirty="0"/>
          </a:p>
        </p:txBody>
      </p:sp>
      <p:pic>
        <p:nvPicPr>
          <p:cNvPr id="69" name="תמונה 68">
            <a:extLst>
              <a:ext uri="{FF2B5EF4-FFF2-40B4-BE49-F238E27FC236}">
                <a16:creationId xmlns:a16="http://schemas.microsoft.com/office/drawing/2014/main" id="{A92292F7-D618-41F6-AE5C-3FEDEDC79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737">
            <a:off x="12268925" y="5994829"/>
            <a:ext cx="1089150" cy="72208"/>
          </a:xfrm>
          <a:prstGeom prst="rect">
            <a:avLst/>
          </a:prstGeom>
        </p:spPr>
      </p:pic>
      <p:grpSp>
        <p:nvGrpSpPr>
          <p:cNvPr id="72" name="קבוצה 71">
            <a:extLst>
              <a:ext uri="{FF2B5EF4-FFF2-40B4-BE49-F238E27FC236}">
                <a16:creationId xmlns:a16="http://schemas.microsoft.com/office/drawing/2014/main" id="{0C90052E-DC37-497C-BE12-5A40353C3896}"/>
              </a:ext>
            </a:extLst>
          </p:cNvPr>
          <p:cNvGrpSpPr/>
          <p:nvPr/>
        </p:nvGrpSpPr>
        <p:grpSpPr>
          <a:xfrm>
            <a:off x="8438349" y="5024558"/>
            <a:ext cx="646325" cy="1001689"/>
            <a:chOff x="17818946" y="10347334"/>
            <a:chExt cx="646325" cy="1001689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8D8D9B91-40F6-4B17-8263-AFB1096110D2}"/>
                </a:ext>
              </a:extLst>
            </p:cNvPr>
            <p:cNvSpPr/>
            <p:nvPr/>
          </p:nvSpPr>
          <p:spPr bwMode="auto">
            <a:xfrm>
              <a:off x="17818946" y="1034733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4" name="TextBox 21">
              <a:extLst>
                <a:ext uri="{FF2B5EF4-FFF2-40B4-BE49-F238E27FC236}">
                  <a16:creationId xmlns:a16="http://schemas.microsoft.com/office/drawing/2014/main" id="{493E3737-A6C7-49B1-905B-5A09606A02DE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5</a:t>
              </a:r>
            </a:p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מלבן 1"/>
          <p:cNvSpPr/>
          <p:nvPr/>
        </p:nvSpPr>
        <p:spPr bwMode="auto">
          <a:xfrm rot="18645497">
            <a:off x="8328578" y="7378719"/>
            <a:ext cx="4007434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8" name="מלבן 47"/>
          <p:cNvSpPr/>
          <p:nvPr/>
        </p:nvSpPr>
        <p:spPr bwMode="auto">
          <a:xfrm rot="2080209">
            <a:off x="8096981" y="4606655"/>
            <a:ext cx="4668806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75" name="תמונה 74">
            <a:extLst>
              <a:ext uri="{FF2B5EF4-FFF2-40B4-BE49-F238E27FC236}">
                <a16:creationId xmlns:a16="http://schemas.microsoft.com/office/drawing/2014/main" id="{337C706B-E576-437E-8589-5706EB655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4655">
            <a:off x="12561927" y="4972277"/>
            <a:ext cx="2029685" cy="303135"/>
          </a:xfrm>
          <a:prstGeom prst="rect">
            <a:avLst/>
          </a:prstGeom>
        </p:spPr>
      </p:pic>
      <p:sp>
        <p:nvSpPr>
          <p:cNvPr id="49" name="מלבן 48"/>
          <p:cNvSpPr/>
          <p:nvPr/>
        </p:nvSpPr>
        <p:spPr bwMode="auto">
          <a:xfrm rot="2033594">
            <a:off x="9995437" y="3341642"/>
            <a:ext cx="3687056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3" name="מלבן 52"/>
          <p:cNvSpPr/>
          <p:nvPr/>
        </p:nvSpPr>
        <p:spPr bwMode="auto">
          <a:xfrm rot="7189330">
            <a:off x="12752393" y="3058055"/>
            <a:ext cx="1561345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4" name="מלבן 63"/>
          <p:cNvSpPr/>
          <p:nvPr/>
        </p:nvSpPr>
        <p:spPr bwMode="auto">
          <a:xfrm rot="7189330">
            <a:off x="13326485" y="3935327"/>
            <a:ext cx="3444118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6" name="מלבן 65"/>
          <p:cNvSpPr/>
          <p:nvPr/>
        </p:nvSpPr>
        <p:spPr bwMode="auto">
          <a:xfrm rot="12880948">
            <a:off x="14289955" y="6370974"/>
            <a:ext cx="4219188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7" name="מלבן 66"/>
          <p:cNvSpPr/>
          <p:nvPr/>
        </p:nvSpPr>
        <p:spPr bwMode="auto">
          <a:xfrm rot="12880948">
            <a:off x="12589773" y="7587007"/>
            <a:ext cx="4881989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1" name="Rectangle: Rounded Corners 12">
            <a:extLst>
              <a:ext uri="{FF2B5EF4-FFF2-40B4-BE49-F238E27FC236}">
                <a16:creationId xmlns:a16="http://schemas.microsoft.com/office/drawing/2014/main" id="{7771FFE7-D149-46AC-B164-C45CCD980DA4}"/>
              </a:ext>
            </a:extLst>
          </p:cNvPr>
          <p:cNvSpPr/>
          <p:nvPr/>
        </p:nvSpPr>
        <p:spPr>
          <a:xfrm rot="13242422">
            <a:off x="11039261" y="5940607"/>
            <a:ext cx="745726" cy="4192918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8" name="מלבן 67"/>
          <p:cNvSpPr/>
          <p:nvPr/>
        </p:nvSpPr>
        <p:spPr bwMode="auto">
          <a:xfrm rot="18645497">
            <a:off x="9852379" y="8422161"/>
            <a:ext cx="4007434" cy="1019983"/>
          </a:xfrm>
          <a:prstGeom prst="rect">
            <a:avLst/>
          </a:prstGeom>
          <a:solidFill>
            <a:srgbClr val="CCFFCC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1" name="TextBox 11">
            <a:extLst>
              <a:ext uri="{FF2B5EF4-FFF2-40B4-BE49-F238E27FC236}">
                <a16:creationId xmlns:a16="http://schemas.microsoft.com/office/drawing/2014/main" id="{A2A9CB17-7287-4748-AC74-74DEAA063931}"/>
              </a:ext>
            </a:extLst>
          </p:cNvPr>
          <p:cNvSpPr txBox="1"/>
          <p:nvPr/>
        </p:nvSpPr>
        <p:spPr>
          <a:xfrm>
            <a:off x="14432120" y="4617554"/>
            <a:ext cx="7083954" cy="1261884"/>
          </a:xfrm>
          <a:prstGeom prst="rect">
            <a:avLst/>
          </a:prstGeom>
          <a:solidFill>
            <a:srgbClr val="FFFFFF">
              <a:alpha val="50196"/>
            </a:srgbClr>
          </a:solidFill>
          <a:ln w="57150">
            <a:noFill/>
          </a:ln>
        </p:spPr>
        <p:txBody>
          <a:bodyPr wrap="square" rtlCol="1">
            <a:spAutoFit/>
          </a:bodyPr>
          <a:lstStyle/>
          <a:p>
            <a:pPr marL="571500" indent="-571500" algn="l" defTabSz="1828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TtC</a:t>
            </a: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(Time to Collision) </a:t>
            </a: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= 4sec.</a:t>
            </a:r>
            <a:r>
              <a:rPr lang="en-US" sz="4800" b="1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!</a:t>
            </a:r>
          </a:p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20m/(15m/s+ 15m/s)= 4sec</a:t>
            </a:r>
          </a:p>
        </p:txBody>
      </p:sp>
      <p:sp>
        <p:nvSpPr>
          <p:cNvPr id="52" name="Rectangle: Rounded Corners 14">
            <a:extLst>
              <a:ext uri="{FF2B5EF4-FFF2-40B4-BE49-F238E27FC236}">
                <a16:creationId xmlns:a16="http://schemas.microsoft.com/office/drawing/2014/main" id="{18FF0540-4339-49F0-AD13-21EC6189BB26}"/>
              </a:ext>
            </a:extLst>
          </p:cNvPr>
          <p:cNvSpPr/>
          <p:nvPr/>
        </p:nvSpPr>
        <p:spPr>
          <a:xfrm rot="1744905">
            <a:off x="13895629" y="2870043"/>
            <a:ext cx="745726" cy="2390300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A2A9CB17-7287-4748-AC74-74DEAA063931}"/>
              </a:ext>
            </a:extLst>
          </p:cNvPr>
          <p:cNvSpPr txBox="1"/>
          <p:nvPr/>
        </p:nvSpPr>
        <p:spPr>
          <a:xfrm>
            <a:off x="14456726" y="3568701"/>
            <a:ext cx="7059347" cy="707886"/>
          </a:xfrm>
          <a:prstGeom prst="rect">
            <a:avLst/>
          </a:prstGeom>
          <a:solidFill>
            <a:srgbClr val="FFFFFF">
              <a:alpha val="50196"/>
            </a:srgbClr>
          </a:solidFill>
          <a:ln w="57150">
            <a:noFill/>
          </a:ln>
        </p:spPr>
        <p:txBody>
          <a:bodyPr wrap="square" rtlCol="1">
            <a:spAutoFit/>
          </a:bodyPr>
          <a:lstStyle/>
          <a:p>
            <a:pPr marL="571500" indent="-571500" algn="l" defTabSz="1828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Smaller unused air space</a:t>
            </a:r>
            <a:endParaRPr lang="en-US" sz="2800" dirty="0">
              <a:solidFill>
                <a:prstClr val="black"/>
              </a:solidFill>
              <a:latin typeface="Gill Sans"/>
              <a:ea typeface="+mn-ea"/>
              <a:cs typeface="+mn-cs"/>
            </a:endParaRPr>
          </a:p>
        </p:txBody>
      </p:sp>
      <p:sp>
        <p:nvSpPr>
          <p:cNvPr id="71" name="TextBox 11">
            <a:extLst>
              <a:ext uri="{FF2B5EF4-FFF2-40B4-BE49-F238E27FC236}">
                <a16:creationId xmlns:a16="http://schemas.microsoft.com/office/drawing/2014/main" id="{A2A9CB17-7287-4748-AC74-74DEAA063931}"/>
              </a:ext>
            </a:extLst>
          </p:cNvPr>
          <p:cNvSpPr txBox="1"/>
          <p:nvPr/>
        </p:nvSpPr>
        <p:spPr>
          <a:xfrm>
            <a:off x="17613641" y="4144278"/>
            <a:ext cx="1671686" cy="707886"/>
          </a:xfrm>
          <a:prstGeom prst="rect">
            <a:avLst/>
          </a:prstGeom>
          <a:solidFill>
            <a:srgbClr val="FFFFFF">
              <a:alpha val="50196"/>
            </a:srgbClr>
          </a:solidFill>
          <a:ln w="57150">
            <a:noFill/>
          </a:ln>
        </p:spPr>
        <p:txBody>
          <a:bodyPr wrap="square" rtlCol="1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but</a:t>
            </a:r>
            <a:endParaRPr lang="en-US" sz="2800" dirty="0">
              <a:solidFill>
                <a:prstClr val="black"/>
              </a:solidFill>
              <a:latin typeface="Gill Sans"/>
              <a:ea typeface="+mn-ea"/>
              <a:cs typeface="+mn-cs"/>
            </a:endParaRPr>
          </a:p>
        </p:txBody>
      </p:sp>
      <p:pic>
        <p:nvPicPr>
          <p:cNvPr id="60" name="תמונה 59"/>
          <p:cNvPicPr>
            <a:picLocks noChangeAspect="1"/>
          </p:cNvPicPr>
          <p:nvPr/>
        </p:nvPicPr>
        <p:blipFill rotWithShape="1">
          <a:blip r:embed="rId7"/>
          <a:srcRect l="73356" t="27301" r="4775" b="57999"/>
          <a:stretch/>
        </p:blipFill>
        <p:spPr>
          <a:xfrm>
            <a:off x="8839349" y="2427607"/>
            <a:ext cx="7508047" cy="75103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/>
        </p:nvPicPr>
        <p:blipFill rotWithShape="1">
          <a:blip r:embed="rId7"/>
          <a:srcRect l="73356" t="27301" r="4775" b="57999"/>
          <a:stretch/>
        </p:blipFill>
        <p:spPr>
          <a:xfrm>
            <a:off x="10095994" y="10040155"/>
            <a:ext cx="3871452" cy="109863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37364" y="870895"/>
            <a:ext cx="111514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4000" dirty="0"/>
              <a:t>5 drones operating in 5 areas</a:t>
            </a:r>
          </a:p>
          <a:p>
            <a:pPr algn="just"/>
            <a:r>
              <a:rPr lang="en-US" sz="4000" dirty="0"/>
              <a:t>Min </a:t>
            </a:r>
            <a:r>
              <a:rPr lang="en-US" sz="4000" dirty="0" err="1"/>
              <a:t>DbP</a:t>
            </a:r>
            <a:r>
              <a:rPr lang="en-US" sz="4000" dirty="0"/>
              <a:t> (Distance between Platforms) &gt; 120m</a:t>
            </a:r>
          </a:p>
          <a:p>
            <a:pPr algn="just"/>
            <a:r>
              <a:rPr lang="en-US" sz="4000" dirty="0"/>
              <a:t>Min </a:t>
            </a:r>
            <a:r>
              <a:rPr lang="en-US" sz="4000" dirty="0" err="1"/>
              <a:t>TtC</a:t>
            </a:r>
            <a:r>
              <a:rPr lang="en-US" sz="4000" dirty="0"/>
              <a:t> (time to Collision) &gt;= 15 sec.</a:t>
            </a:r>
            <a:endParaRPr lang="he-IL" sz="4000" dirty="0"/>
          </a:p>
        </p:txBody>
      </p:sp>
      <p:grpSp>
        <p:nvGrpSpPr>
          <p:cNvPr id="157" name="קבוצה 156">
            <a:extLst>
              <a:ext uri="{FF2B5EF4-FFF2-40B4-BE49-F238E27FC236}">
                <a16:creationId xmlns:a16="http://schemas.microsoft.com/office/drawing/2014/main" id="{BEE94844-CA7B-4A66-BEE0-B487690A1A85}"/>
              </a:ext>
            </a:extLst>
          </p:cNvPr>
          <p:cNvGrpSpPr/>
          <p:nvPr/>
        </p:nvGrpSpPr>
        <p:grpSpPr>
          <a:xfrm>
            <a:off x="13391443" y="3157940"/>
            <a:ext cx="646325" cy="646325"/>
            <a:chOff x="17849782" y="10369564"/>
            <a:chExt cx="646325" cy="646325"/>
          </a:xfrm>
        </p:grpSpPr>
        <p:sp>
          <p:nvSpPr>
            <p:cNvPr id="158" name="אליפסה 157">
              <a:extLst>
                <a:ext uri="{FF2B5EF4-FFF2-40B4-BE49-F238E27FC236}">
                  <a16:creationId xmlns:a16="http://schemas.microsoft.com/office/drawing/2014/main" id="{1E080FAC-25DC-4ACE-9092-3C59618331D8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9" name="TextBox 21">
              <a:extLst>
                <a:ext uri="{FF2B5EF4-FFF2-40B4-BE49-F238E27FC236}">
                  <a16:creationId xmlns:a16="http://schemas.microsoft.com/office/drawing/2014/main" id="{498BEEA3-B1DD-4001-837A-AF1C9F5C95DD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83">
            <a:extLst>
              <a:ext uri="{FF2B5EF4-FFF2-40B4-BE49-F238E27FC236}">
                <a16:creationId xmlns:a16="http://schemas.microsoft.com/office/drawing/2014/main" id="{5F9A17B2-812D-4517-84C7-3726B2F08846}"/>
              </a:ext>
            </a:extLst>
          </p:cNvPr>
          <p:cNvSpPr txBox="1"/>
          <p:nvPr/>
        </p:nvSpPr>
        <p:spPr>
          <a:xfrm>
            <a:off x="3391389" y="10488125"/>
            <a:ext cx="17713967" cy="2585323"/>
          </a:xfrm>
          <a:prstGeom prst="rect">
            <a:avLst/>
          </a:prstGeom>
          <a:solidFill>
            <a:srgbClr val="1B69AC"/>
          </a:solidFill>
        </p:spPr>
        <p:txBody>
          <a:bodyPr wrap="square" rtlCol="1">
            <a:sp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To maintain 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</a:rPr>
              <a:t>TtC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&gt;= 15sec., 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Drones 2 &amp; 4 must slow to 4m/sec 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[120m/(4m/s+4m/s)=15sec]</a:t>
            </a:r>
            <a:endParaRPr lang="he-IL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417E-6 1.66667E-6 L -0.02272 0.069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" y="34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5424 0.264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" y="132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9583E-6 3.7037E-7 L 0.11803 0.133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66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2963E-6 L -0.13757 -0.172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2" y="-8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62963E-6 L 0.05456 -0.112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8" y="-56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53" grpId="0" animBg="1"/>
      <p:bldP spid="64" grpId="0" animBg="1"/>
      <p:bldP spid="66" grpId="0" animBg="1"/>
      <p:bldP spid="67" grpId="0" animBg="1"/>
      <p:bldP spid="68" grpId="0" animBg="1"/>
      <p:bldP spid="61" grpId="0" animBg="1"/>
      <p:bldP spid="70" grpId="0" animBg="1"/>
      <p:bldP spid="71" grpId="0" animBg="1"/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F5D5916-06E3-4212-B372-F364D0DB3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24" y="453376"/>
            <a:ext cx="4434850" cy="15965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id="{935B3E89-16DC-41A6-9000-242CFF57B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44" t="9336" r="50000" b="41320"/>
          <a:stretch/>
        </p:blipFill>
        <p:spPr>
          <a:xfrm>
            <a:off x="2039945" y="3118931"/>
            <a:ext cx="19496154" cy="6957868"/>
          </a:xfrm>
          <a:prstGeom prst="rect">
            <a:avLst/>
          </a:prstGeom>
        </p:spPr>
      </p:pic>
      <p:sp>
        <p:nvSpPr>
          <p:cNvPr id="51" name="Rectangle: Rounded Corners 12">
            <a:extLst>
              <a:ext uri="{FF2B5EF4-FFF2-40B4-BE49-F238E27FC236}">
                <a16:creationId xmlns:a16="http://schemas.microsoft.com/office/drawing/2014/main" id="{7771FFE7-D149-46AC-B164-C45CCD980DA4}"/>
              </a:ext>
            </a:extLst>
          </p:cNvPr>
          <p:cNvSpPr/>
          <p:nvPr/>
        </p:nvSpPr>
        <p:spPr>
          <a:xfrm rot="13242422">
            <a:off x="11039261" y="5940607"/>
            <a:ext cx="745726" cy="4192918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2" name="Rectangle: Rounded Corners 14">
            <a:extLst>
              <a:ext uri="{FF2B5EF4-FFF2-40B4-BE49-F238E27FC236}">
                <a16:creationId xmlns:a16="http://schemas.microsoft.com/office/drawing/2014/main" id="{18FF0540-4339-49F0-AD13-21EC6189BB26}"/>
              </a:ext>
            </a:extLst>
          </p:cNvPr>
          <p:cNvSpPr/>
          <p:nvPr/>
        </p:nvSpPr>
        <p:spPr>
          <a:xfrm rot="1989732">
            <a:off x="13914421" y="2716644"/>
            <a:ext cx="745726" cy="2551904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Rectangle: Rounded Corners 15">
            <a:extLst>
              <a:ext uri="{FF2B5EF4-FFF2-40B4-BE49-F238E27FC236}">
                <a16:creationId xmlns:a16="http://schemas.microsoft.com/office/drawing/2014/main" id="{71089296-4377-4F4B-B57E-C36036FF6B81}"/>
              </a:ext>
            </a:extLst>
          </p:cNvPr>
          <p:cNvSpPr/>
          <p:nvPr/>
        </p:nvSpPr>
        <p:spPr>
          <a:xfrm rot="18219110">
            <a:off x="10474445" y="2153692"/>
            <a:ext cx="745726" cy="4270316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5" name="Rectangle: Rounded Corners 13">
            <a:extLst>
              <a:ext uri="{FF2B5EF4-FFF2-40B4-BE49-F238E27FC236}">
                <a16:creationId xmlns:a16="http://schemas.microsoft.com/office/drawing/2014/main" id="{77DF6C98-06F9-41B3-AC45-8E471A1155FD}"/>
              </a:ext>
            </a:extLst>
          </p:cNvPr>
          <p:cNvSpPr/>
          <p:nvPr/>
        </p:nvSpPr>
        <p:spPr>
          <a:xfrm rot="7501490">
            <a:off x="15134517" y="4946259"/>
            <a:ext cx="745726" cy="4860678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56" name="Group 10">
            <a:extLst>
              <a:ext uri="{FF2B5EF4-FFF2-40B4-BE49-F238E27FC236}">
                <a16:creationId xmlns:a16="http://schemas.microsoft.com/office/drawing/2014/main" id="{3FF1CC8E-DF45-4376-A8E1-20325105FEDC}"/>
              </a:ext>
            </a:extLst>
          </p:cNvPr>
          <p:cNvGrpSpPr/>
          <p:nvPr/>
        </p:nvGrpSpPr>
        <p:grpSpPr>
          <a:xfrm>
            <a:off x="12613100" y="4900586"/>
            <a:ext cx="1202184" cy="1570732"/>
            <a:chOff x="5849556" y="1919650"/>
            <a:chExt cx="2011765" cy="1876617"/>
          </a:xfrm>
        </p:grpSpPr>
        <p:sp>
          <p:nvSpPr>
            <p:cNvPr id="57" name="Rectangle: Rounded Corners 2">
              <a:extLst>
                <a:ext uri="{FF2B5EF4-FFF2-40B4-BE49-F238E27FC236}">
                  <a16:creationId xmlns:a16="http://schemas.microsoft.com/office/drawing/2014/main" id="{59C67DC5-072F-4EA5-A5D8-E1FB1A85FC4A}"/>
                </a:ext>
              </a:extLst>
            </p:cNvPr>
            <p:cNvSpPr/>
            <p:nvPr/>
          </p:nvSpPr>
          <p:spPr>
            <a:xfrm rot="18401002">
              <a:off x="5769666" y="2005488"/>
              <a:ext cx="1876617" cy="1704941"/>
            </a:xfrm>
            <a:prstGeom prst="roundRect">
              <a:avLst/>
            </a:prstGeom>
            <a:solidFill>
              <a:srgbClr val="66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he-IL" sz="36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8" name="TextBox 5">
              <a:extLst>
                <a:ext uri="{FF2B5EF4-FFF2-40B4-BE49-F238E27FC236}">
                  <a16:creationId xmlns:a16="http://schemas.microsoft.com/office/drawing/2014/main" id="{B3FBF94D-549B-48B1-B417-A00ACE4A0808}"/>
                </a:ext>
              </a:extLst>
            </p:cNvPr>
            <p:cNvSpPr txBox="1"/>
            <p:nvPr/>
          </p:nvSpPr>
          <p:spPr>
            <a:xfrm>
              <a:off x="5849556" y="2307353"/>
              <a:ext cx="2011765" cy="5147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he-IL" sz="2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: Rounded Corners 73">
            <a:extLst>
              <a:ext uri="{FF2B5EF4-FFF2-40B4-BE49-F238E27FC236}">
                <a16:creationId xmlns:a16="http://schemas.microsoft.com/office/drawing/2014/main" id="{98BCFE42-DB7E-40BB-BEB4-D0147488CB6D}"/>
              </a:ext>
            </a:extLst>
          </p:cNvPr>
          <p:cNvSpPr/>
          <p:nvPr/>
        </p:nvSpPr>
        <p:spPr>
          <a:xfrm rot="1210805">
            <a:off x="5968161" y="3648176"/>
            <a:ext cx="745726" cy="4813916"/>
          </a:xfrm>
          <a:prstGeom prst="round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63" name="Straight Arrow Connector 89">
            <a:extLst>
              <a:ext uri="{FF2B5EF4-FFF2-40B4-BE49-F238E27FC236}">
                <a16:creationId xmlns:a16="http://schemas.microsoft.com/office/drawing/2014/main" id="{6600BF79-66BD-4337-8D6B-98EF11520314}"/>
              </a:ext>
            </a:extLst>
          </p:cNvPr>
          <p:cNvCxnSpPr>
            <a:cxnSpLocks/>
          </p:cNvCxnSpPr>
          <p:nvPr/>
        </p:nvCxnSpPr>
        <p:spPr>
          <a:xfrm flipH="1">
            <a:off x="14488499" y="5219071"/>
            <a:ext cx="105803" cy="81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">
            <a:extLst>
              <a:ext uri="{FF2B5EF4-FFF2-40B4-BE49-F238E27FC236}">
                <a16:creationId xmlns:a16="http://schemas.microsoft.com/office/drawing/2014/main" id="{2B57B004-A172-4366-AD74-61C164D7D2A1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08685" y="2119501"/>
            <a:ext cx="2818477" cy="177800"/>
            <a:chOff x="0" y="0"/>
            <a:chExt cx="3504" cy="11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FFA997-403C-427F-AD07-9816784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" cy="11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36632F5-8410-4AD9-A104-A4932F90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0"/>
              <a:ext cx="876" cy="112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41E91BA-553D-424F-8456-960C521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0"/>
              <a:ext cx="876" cy="112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66D079F-02A4-42BC-8D4E-1604B7F4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0"/>
              <a:ext cx="876" cy="112"/>
            </a:xfrm>
            <a:prstGeom prst="rect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6F53BC66-7521-4A85-BB58-664489340375}"/>
              </a:ext>
            </a:extLst>
          </p:cNvPr>
          <p:cNvSpPr>
            <a:spLocks/>
          </p:cNvSpPr>
          <p:nvPr/>
        </p:nvSpPr>
        <p:spPr bwMode="auto">
          <a:xfrm>
            <a:off x="2035383" y="1668290"/>
            <a:ext cx="481176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>
                <a:solidFill>
                  <a:prstClr val="black"/>
                </a:solidFill>
                <a:latin typeface="Calibri" panose="020F0502020204030204"/>
              </a:rPr>
              <a:t>Test case 2:</a:t>
            </a:r>
            <a:endParaRPr lang="en-US" sz="8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49" name="קבוצה 148">
            <a:extLst>
              <a:ext uri="{FF2B5EF4-FFF2-40B4-BE49-F238E27FC236}">
                <a16:creationId xmlns:a16="http://schemas.microsoft.com/office/drawing/2014/main" id="{F2D33F7E-B300-4E43-BEB8-38B7ACF437AE}"/>
              </a:ext>
            </a:extLst>
          </p:cNvPr>
          <p:cNvGrpSpPr/>
          <p:nvPr/>
        </p:nvGrpSpPr>
        <p:grpSpPr>
          <a:xfrm>
            <a:off x="17860320" y="8753622"/>
            <a:ext cx="646325" cy="646325"/>
            <a:chOff x="17849782" y="10369564"/>
            <a:chExt cx="646325" cy="646325"/>
          </a:xfrm>
        </p:grpSpPr>
        <p:sp>
          <p:nvSpPr>
            <p:cNvPr id="148" name="אליפסה 147">
              <a:extLst>
                <a:ext uri="{FF2B5EF4-FFF2-40B4-BE49-F238E27FC236}">
                  <a16:creationId xmlns:a16="http://schemas.microsoft.com/office/drawing/2014/main" id="{3050B4D1-E299-44E6-AC5D-F2CCFD8359C2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20" name="TextBox 21">
              <a:extLst>
                <a:ext uri="{FF2B5EF4-FFF2-40B4-BE49-F238E27FC236}">
                  <a16:creationId xmlns:a16="http://schemas.microsoft.com/office/drawing/2014/main" id="{008FC6E9-686A-4ACD-85BD-D3D1BA521C82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4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76CB7366-60D3-481D-B8C6-A96612E63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1148" y="3962849"/>
            <a:ext cx="534907" cy="534907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id="{9FF06DB2-E8EF-49E7-BD41-34000E4C1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08796" y="3094864"/>
            <a:ext cx="534907" cy="534907"/>
          </a:xfrm>
          <a:prstGeom prst="rect">
            <a:avLst/>
          </a:prstGeom>
        </p:spPr>
      </p:pic>
      <p:pic>
        <p:nvPicPr>
          <p:cNvPr id="145" name="תמונה 144">
            <a:extLst>
              <a:ext uri="{FF2B5EF4-FFF2-40B4-BE49-F238E27FC236}">
                <a16:creationId xmlns:a16="http://schemas.microsoft.com/office/drawing/2014/main" id="{A16DBF70-78B5-41A1-B77D-AD1366338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3677" y="8298160"/>
            <a:ext cx="534907" cy="534907"/>
          </a:xfrm>
          <a:prstGeom prst="rect">
            <a:avLst/>
          </a:prstGeom>
        </p:spPr>
      </p:pic>
      <p:pic>
        <p:nvPicPr>
          <p:cNvPr id="146" name="תמונה 145">
            <a:extLst>
              <a:ext uri="{FF2B5EF4-FFF2-40B4-BE49-F238E27FC236}">
                <a16:creationId xmlns:a16="http://schemas.microsoft.com/office/drawing/2014/main" id="{E9C59551-8CD2-4EAA-8A13-DBD0DA31B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6847" y="8926015"/>
            <a:ext cx="534907" cy="534907"/>
          </a:xfrm>
          <a:prstGeom prst="rect">
            <a:avLst/>
          </a:prstGeom>
        </p:spPr>
      </p:pic>
      <p:pic>
        <p:nvPicPr>
          <p:cNvPr id="147" name="תמונה 146">
            <a:extLst>
              <a:ext uri="{FF2B5EF4-FFF2-40B4-BE49-F238E27FC236}">
                <a16:creationId xmlns:a16="http://schemas.microsoft.com/office/drawing/2014/main" id="{71E868DF-3454-4A12-81B4-A0975CC0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4284" y="3140293"/>
            <a:ext cx="534907" cy="534907"/>
          </a:xfrm>
          <a:prstGeom prst="rect">
            <a:avLst/>
          </a:prstGeom>
        </p:spPr>
      </p:pic>
      <p:grpSp>
        <p:nvGrpSpPr>
          <p:cNvPr id="154" name="קבוצה 153">
            <a:extLst>
              <a:ext uri="{FF2B5EF4-FFF2-40B4-BE49-F238E27FC236}">
                <a16:creationId xmlns:a16="http://schemas.microsoft.com/office/drawing/2014/main" id="{F50FFB43-55FA-4BC8-AE4A-FAE375CABDDE}"/>
              </a:ext>
            </a:extLst>
          </p:cNvPr>
          <p:cNvGrpSpPr/>
          <p:nvPr/>
        </p:nvGrpSpPr>
        <p:grpSpPr>
          <a:xfrm>
            <a:off x="8400982" y="3377389"/>
            <a:ext cx="646325" cy="646325"/>
            <a:chOff x="17849782" y="10369564"/>
            <a:chExt cx="646325" cy="646325"/>
          </a:xfrm>
        </p:grpSpPr>
        <p:sp>
          <p:nvSpPr>
            <p:cNvPr id="155" name="אליפסה 154">
              <a:extLst>
                <a:ext uri="{FF2B5EF4-FFF2-40B4-BE49-F238E27FC236}">
                  <a16:creationId xmlns:a16="http://schemas.microsoft.com/office/drawing/2014/main" id="{9F588680-4133-4B37-860B-CB9E350D76B5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6" name="TextBox 21">
              <a:extLst>
                <a:ext uri="{FF2B5EF4-FFF2-40B4-BE49-F238E27FC236}">
                  <a16:creationId xmlns:a16="http://schemas.microsoft.com/office/drawing/2014/main" id="{F524E578-2627-4B48-B16D-2B64F0E175C7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קבוצה 156">
            <a:extLst>
              <a:ext uri="{FF2B5EF4-FFF2-40B4-BE49-F238E27FC236}">
                <a16:creationId xmlns:a16="http://schemas.microsoft.com/office/drawing/2014/main" id="{BEE94844-CA7B-4A66-BEE0-B487690A1A85}"/>
              </a:ext>
            </a:extLst>
          </p:cNvPr>
          <p:cNvGrpSpPr/>
          <p:nvPr/>
        </p:nvGrpSpPr>
        <p:grpSpPr>
          <a:xfrm>
            <a:off x="15285707" y="3352037"/>
            <a:ext cx="646325" cy="646325"/>
            <a:chOff x="17849782" y="10369564"/>
            <a:chExt cx="646325" cy="646325"/>
          </a:xfrm>
        </p:grpSpPr>
        <p:sp>
          <p:nvSpPr>
            <p:cNvPr id="158" name="אליפסה 157">
              <a:extLst>
                <a:ext uri="{FF2B5EF4-FFF2-40B4-BE49-F238E27FC236}">
                  <a16:creationId xmlns:a16="http://schemas.microsoft.com/office/drawing/2014/main" id="{1E080FAC-25DC-4ACE-9092-3C59618331D8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9" name="TextBox 21">
              <a:extLst>
                <a:ext uri="{FF2B5EF4-FFF2-40B4-BE49-F238E27FC236}">
                  <a16:creationId xmlns:a16="http://schemas.microsoft.com/office/drawing/2014/main" id="{498BEEA3-B1DD-4001-837A-AF1C9F5C95DD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קבוצה 159">
            <a:extLst>
              <a:ext uri="{FF2B5EF4-FFF2-40B4-BE49-F238E27FC236}">
                <a16:creationId xmlns:a16="http://schemas.microsoft.com/office/drawing/2014/main" id="{23A273D4-5B49-4D8D-B624-0A9CF9D5196C}"/>
              </a:ext>
            </a:extLst>
          </p:cNvPr>
          <p:cNvGrpSpPr/>
          <p:nvPr/>
        </p:nvGrpSpPr>
        <p:grpSpPr>
          <a:xfrm>
            <a:off x="9361453" y="9641258"/>
            <a:ext cx="646325" cy="646325"/>
            <a:chOff x="7480616" y="11125191"/>
            <a:chExt cx="646325" cy="646325"/>
          </a:xfrm>
        </p:grpSpPr>
        <p:sp>
          <p:nvSpPr>
            <p:cNvPr id="161" name="אליפסה 160">
              <a:extLst>
                <a:ext uri="{FF2B5EF4-FFF2-40B4-BE49-F238E27FC236}">
                  <a16:creationId xmlns:a16="http://schemas.microsoft.com/office/drawing/2014/main" id="{57890570-4C1F-447A-9F0C-9A7AF320737B}"/>
                </a:ext>
              </a:extLst>
            </p:cNvPr>
            <p:cNvSpPr/>
            <p:nvPr/>
          </p:nvSpPr>
          <p:spPr bwMode="auto">
            <a:xfrm>
              <a:off x="7480616" y="11125191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2" name="TextBox 21">
              <a:extLst>
                <a:ext uri="{FF2B5EF4-FFF2-40B4-BE49-F238E27FC236}">
                  <a16:creationId xmlns:a16="http://schemas.microsoft.com/office/drawing/2014/main" id="{C4BC0B48-1E95-49C8-B348-1710877D7F5B}"/>
                </a:ext>
              </a:extLst>
            </p:cNvPr>
            <p:cNvSpPr txBox="1"/>
            <p:nvPr/>
          </p:nvSpPr>
          <p:spPr>
            <a:xfrm>
              <a:off x="7604602" y="11150543"/>
              <a:ext cx="3983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78">
            <a:extLst>
              <a:ext uri="{FF2B5EF4-FFF2-40B4-BE49-F238E27FC236}">
                <a16:creationId xmlns:a16="http://schemas.microsoft.com/office/drawing/2014/main" id="{5B320E56-6426-4A19-93D0-AE3CEE015639}"/>
              </a:ext>
            </a:extLst>
          </p:cNvPr>
          <p:cNvSpPr txBox="1"/>
          <p:nvPr/>
        </p:nvSpPr>
        <p:spPr>
          <a:xfrm rot="1948785">
            <a:off x="12855099" y="4981736"/>
            <a:ext cx="117366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120m</a:t>
            </a:r>
            <a:endParaRPr lang="he-IL" sz="3000" dirty="0"/>
          </a:p>
        </p:txBody>
      </p:sp>
      <p:pic>
        <p:nvPicPr>
          <p:cNvPr id="69" name="תמונה 68">
            <a:extLst>
              <a:ext uri="{FF2B5EF4-FFF2-40B4-BE49-F238E27FC236}">
                <a16:creationId xmlns:a16="http://schemas.microsoft.com/office/drawing/2014/main" id="{A92292F7-D618-41F6-AE5C-3FEDEDC79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737">
            <a:off x="12734669" y="5404433"/>
            <a:ext cx="1089150" cy="72208"/>
          </a:xfrm>
          <a:prstGeom prst="rect">
            <a:avLst/>
          </a:prstGeom>
        </p:spPr>
      </p:pic>
      <p:grpSp>
        <p:nvGrpSpPr>
          <p:cNvPr id="72" name="קבוצה 71">
            <a:extLst>
              <a:ext uri="{FF2B5EF4-FFF2-40B4-BE49-F238E27FC236}">
                <a16:creationId xmlns:a16="http://schemas.microsoft.com/office/drawing/2014/main" id="{0C90052E-DC37-497C-BE12-5A40353C3896}"/>
              </a:ext>
            </a:extLst>
          </p:cNvPr>
          <p:cNvGrpSpPr/>
          <p:nvPr/>
        </p:nvGrpSpPr>
        <p:grpSpPr>
          <a:xfrm>
            <a:off x="6937243" y="3057686"/>
            <a:ext cx="646325" cy="979459"/>
            <a:chOff x="17849782" y="10369564"/>
            <a:chExt cx="646325" cy="979459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8D8D9B91-40F6-4B17-8263-AFB1096110D2}"/>
                </a:ext>
              </a:extLst>
            </p:cNvPr>
            <p:cNvSpPr/>
            <p:nvPr/>
          </p:nvSpPr>
          <p:spPr bwMode="auto">
            <a:xfrm>
              <a:off x="17849782" y="10369564"/>
              <a:ext cx="646325" cy="6463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4" name="TextBox 21">
              <a:extLst>
                <a:ext uri="{FF2B5EF4-FFF2-40B4-BE49-F238E27FC236}">
                  <a16:creationId xmlns:a16="http://schemas.microsoft.com/office/drawing/2014/main" id="{493E3737-A6C7-49B1-905B-5A09606A02DE}"/>
                </a:ext>
              </a:extLst>
            </p:cNvPr>
            <p:cNvSpPr txBox="1"/>
            <p:nvPr/>
          </p:nvSpPr>
          <p:spPr>
            <a:xfrm>
              <a:off x="17973768" y="10394916"/>
              <a:ext cx="398354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5</a:t>
              </a:r>
            </a:p>
            <a:p>
              <a:pPr algn="l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he-IL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78">
            <a:extLst>
              <a:ext uri="{FF2B5EF4-FFF2-40B4-BE49-F238E27FC236}">
                <a16:creationId xmlns:a16="http://schemas.microsoft.com/office/drawing/2014/main" id="{31B938B4-103E-4FB1-A1F9-C79A84816549}"/>
              </a:ext>
            </a:extLst>
          </p:cNvPr>
          <p:cNvSpPr txBox="1"/>
          <p:nvPr/>
        </p:nvSpPr>
        <p:spPr>
          <a:xfrm rot="1948785">
            <a:off x="12119118" y="5469284"/>
            <a:ext cx="15241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/>
              <a:t>450m,</a:t>
            </a:r>
          </a:p>
          <a:p>
            <a:pPr algn="ctr"/>
            <a:r>
              <a:rPr lang="en-US" sz="3000" b="1" dirty="0"/>
              <a:t>Slow</a:t>
            </a:r>
            <a:endParaRPr lang="he-IL" sz="3000" b="1" dirty="0"/>
          </a:p>
        </p:txBody>
      </p:sp>
      <p:pic>
        <p:nvPicPr>
          <p:cNvPr id="66" name="תמונה 65">
            <a:extLst>
              <a:ext uri="{FF2B5EF4-FFF2-40B4-BE49-F238E27FC236}">
                <a16:creationId xmlns:a16="http://schemas.microsoft.com/office/drawing/2014/main" id="{9990E324-9FDB-4966-A9E7-F38EA0601B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737">
            <a:off x="11490079" y="5463001"/>
            <a:ext cx="3414363" cy="226364"/>
          </a:xfrm>
          <a:prstGeom prst="rect">
            <a:avLst/>
          </a:prstGeom>
        </p:spPr>
      </p:pic>
      <p:pic>
        <p:nvPicPr>
          <p:cNvPr id="68" name="תמונה 67">
            <a:extLst>
              <a:ext uri="{FF2B5EF4-FFF2-40B4-BE49-F238E27FC236}">
                <a16:creationId xmlns:a16="http://schemas.microsoft.com/office/drawing/2014/main" id="{9CEF470E-C709-4516-AB80-94F65E354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08797" y="6582364"/>
            <a:ext cx="534907" cy="534907"/>
          </a:xfrm>
          <a:prstGeom prst="rect">
            <a:avLst/>
          </a:prstGeom>
        </p:spPr>
      </p:pic>
      <p:pic>
        <p:nvPicPr>
          <p:cNvPr id="70" name="תמונה 69">
            <a:extLst>
              <a:ext uri="{FF2B5EF4-FFF2-40B4-BE49-F238E27FC236}">
                <a16:creationId xmlns:a16="http://schemas.microsoft.com/office/drawing/2014/main" id="{7B2D5DD0-4B4E-4391-9C69-0B7EFD108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6395" y="4365253"/>
            <a:ext cx="534907" cy="534907"/>
          </a:xfrm>
          <a:prstGeom prst="rect">
            <a:avLst/>
          </a:prstGeom>
        </p:spPr>
      </p:pic>
      <p:sp>
        <p:nvSpPr>
          <p:cNvPr id="82" name="TextBox 36">
            <a:extLst>
              <a:ext uri="{FF2B5EF4-FFF2-40B4-BE49-F238E27FC236}">
                <a16:creationId xmlns:a16="http://schemas.microsoft.com/office/drawing/2014/main" id="{B769B40A-9A15-497D-8B55-DB9F4B68FC3C}"/>
              </a:ext>
            </a:extLst>
          </p:cNvPr>
          <p:cNvSpPr txBox="1"/>
          <p:nvPr/>
        </p:nvSpPr>
        <p:spPr>
          <a:xfrm>
            <a:off x="6359352" y="10454052"/>
            <a:ext cx="11675623" cy="707886"/>
          </a:xfrm>
          <a:prstGeom prst="rect">
            <a:avLst/>
          </a:prstGeom>
          <a:solidFill>
            <a:srgbClr val="1B69AC"/>
          </a:solidFill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Who will slow the drones in real time?  </a:t>
            </a:r>
            <a:endParaRPr lang="he-IL" sz="4000" b="1" kern="0" dirty="0">
              <a:solidFill>
                <a:schemeClr val="bg1">
                  <a:lumMod val="95000"/>
                </a:scheme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127311" y="11126073"/>
            <a:ext cx="12171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C&amp;CAS – decentralized density control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A2A9CB17-7287-4748-AC74-74DEAA063931}"/>
              </a:ext>
            </a:extLst>
          </p:cNvPr>
          <p:cNvSpPr txBox="1"/>
          <p:nvPr/>
        </p:nvSpPr>
        <p:spPr>
          <a:xfrm>
            <a:off x="9451737" y="7435611"/>
            <a:ext cx="8179347" cy="1938992"/>
          </a:xfrm>
          <a:prstGeom prst="rect">
            <a:avLst/>
          </a:prstGeom>
          <a:solidFill>
            <a:srgbClr val="FFFFFF">
              <a:alpha val="50196"/>
            </a:srgbClr>
          </a:solidFill>
          <a:ln w="57150">
            <a:noFill/>
          </a:ln>
        </p:spPr>
        <p:txBody>
          <a:bodyPr wrap="square" rtlCol="1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Minimum unused air space</a:t>
            </a:r>
          </a:p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And</a:t>
            </a:r>
          </a:p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TtC</a:t>
            </a:r>
            <a:r>
              <a:rPr lang="en-US" sz="4000" dirty="0">
                <a:solidFill>
                  <a:prstClr val="black"/>
                </a:solidFill>
                <a:latin typeface="Gill Sans"/>
                <a:ea typeface="+mn-ea"/>
                <a:cs typeface="+mn-cs"/>
              </a:rPr>
              <a:t> limit (15 sec.) is kept</a:t>
            </a:r>
            <a:endParaRPr lang="en-US" sz="2800" dirty="0">
              <a:solidFill>
                <a:prstClr val="black"/>
              </a:solidFill>
              <a:latin typeface="Gill Sans"/>
              <a:ea typeface="+mn-ea"/>
              <a:cs typeface="+mn-cs"/>
            </a:endParaRPr>
          </a:p>
        </p:txBody>
      </p:sp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8"/>
          <a:srcRect l="73356" t="27301" r="4775" b="57999"/>
          <a:stretch/>
        </p:blipFill>
        <p:spPr>
          <a:xfrm>
            <a:off x="8813702" y="2372443"/>
            <a:ext cx="7508047" cy="75103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337364" y="870895"/>
            <a:ext cx="1169539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4000" dirty="0"/>
              <a:t>5 drones operating in 5 areas</a:t>
            </a:r>
          </a:p>
          <a:p>
            <a:pPr algn="just"/>
            <a:r>
              <a:rPr lang="en-US" sz="4000" dirty="0"/>
              <a:t>Min </a:t>
            </a:r>
            <a:r>
              <a:rPr lang="en-US" sz="4000" dirty="0" err="1"/>
              <a:t>DbP</a:t>
            </a:r>
            <a:r>
              <a:rPr lang="en-US" sz="4000" dirty="0"/>
              <a:t> (Distance between Platforms) &gt; 120m</a:t>
            </a:r>
          </a:p>
          <a:p>
            <a:pPr algn="just"/>
            <a:r>
              <a:rPr lang="en-US" sz="4000" dirty="0"/>
              <a:t>Min </a:t>
            </a:r>
            <a:r>
              <a:rPr lang="en-US" sz="4000" dirty="0" err="1"/>
              <a:t>TtC</a:t>
            </a:r>
            <a:r>
              <a:rPr lang="en-US" sz="4000" dirty="0"/>
              <a:t> (time to Collision) &gt;= 15 sec.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8374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17E-6 1.11111E-6 L -0.02467 0.05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29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17E-6 -3.33333E-6 L -0.05495 0.27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1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9583E-6 3.7037E-7 L 0.07903 0.0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2" y="4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62963E-6 L 0.06914 -0.139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7" y="-70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2963E-6 L -0.09857 -0.124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8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17E-6 4.44444E-6 L -0.03841 -0.04723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417E-6 -1.48148E-6 L 0.03991 0.0485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2" grpId="0" animBg="1"/>
      <p:bldP spid="2" grpId="0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Blank copy 9">
  <a:themeElements>
    <a:clrScheme name="keynote_project_blu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BAFE"/>
      </a:accent1>
      <a:accent2>
        <a:srgbClr val="2C3D4F"/>
      </a:accent2>
      <a:accent3>
        <a:srgbClr val="EBEFF1"/>
      </a:accent3>
      <a:accent4>
        <a:srgbClr val="1B69AC"/>
      </a:accent4>
      <a:accent5>
        <a:srgbClr val="4A98DE"/>
      </a:accent5>
      <a:accent6>
        <a:srgbClr val="839494"/>
      </a:accent6>
      <a:hlink>
        <a:srgbClr val="009999"/>
      </a:hlink>
      <a:folHlink>
        <a:srgbClr val="99CC00"/>
      </a:folHlink>
    </a:clrScheme>
    <a:fontScheme name="Blank copy 9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copy 2">
  <a:themeElements>
    <a:clrScheme name="keynote_project_blu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BAFE"/>
      </a:accent1>
      <a:accent2>
        <a:srgbClr val="2C3D4F"/>
      </a:accent2>
      <a:accent3>
        <a:srgbClr val="EBEFF1"/>
      </a:accent3>
      <a:accent4>
        <a:srgbClr val="1B69AC"/>
      </a:accent4>
      <a:accent5>
        <a:srgbClr val="4A98DE"/>
      </a:accent5>
      <a:accent6>
        <a:srgbClr val="839494"/>
      </a:accent6>
      <a:hlink>
        <a:srgbClr val="009999"/>
      </a:hlink>
      <a:folHlink>
        <a:srgbClr val="99CC00"/>
      </a:folHlink>
    </a:clrScheme>
    <a:fontScheme name="Blank copy 2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13721</TotalTime>
  <Pages>0</Pages>
  <Words>703</Words>
  <Characters>0</Characters>
  <Application>Microsoft Office PowerPoint</Application>
  <PresentationFormat>Custom</PresentationFormat>
  <Lines>0</Lines>
  <Paragraphs>139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Aileron</vt:lpstr>
      <vt:lpstr>Aileron Black</vt:lpstr>
      <vt:lpstr>Arial</vt:lpstr>
      <vt:lpstr>Calibri</vt:lpstr>
      <vt:lpstr>Gill Sans</vt:lpstr>
      <vt:lpstr>Blank copy 9</vt:lpstr>
      <vt:lpstr>Blank copy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ELHANZ</dc:creator>
  <cp:keywords/>
  <dc:description/>
  <cp:lastModifiedBy>Gil Yannai</cp:lastModifiedBy>
  <cp:revision>237</cp:revision>
  <dcterms:modified xsi:type="dcterms:W3CDTF">2019-12-15T06:39:23Z</dcterms:modified>
</cp:coreProperties>
</file>